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257" r:id="rId3"/>
    <p:sldId id="258" r:id="rId4"/>
    <p:sldId id="263" r:id="rId5"/>
    <p:sldId id="261" r:id="rId6"/>
    <p:sldId id="264" r:id="rId7"/>
    <p:sldId id="266" r:id="rId8"/>
    <p:sldId id="270" r:id="rId9"/>
    <p:sldId id="272" r:id="rId10"/>
    <p:sldId id="273" r:id="rId11"/>
    <p:sldId id="274" r:id="rId12"/>
    <p:sldId id="276" r:id="rId13"/>
    <p:sldId id="275" r:id="rId14"/>
    <p:sldId id="277" r:id="rId15"/>
    <p:sldId id="278" r:id="rId16"/>
    <p:sldId id="259" r:id="rId17"/>
    <p:sldId id="282" r:id="rId18"/>
    <p:sldId id="260" r:id="rId19"/>
    <p:sldId id="306" r:id="rId20"/>
    <p:sldId id="281" r:id="rId21"/>
    <p:sldId id="283" r:id="rId22"/>
    <p:sldId id="284" r:id="rId23"/>
    <p:sldId id="305" r:id="rId24"/>
    <p:sldId id="285" r:id="rId25"/>
    <p:sldId id="279" r:id="rId26"/>
    <p:sldId id="286" r:id="rId27"/>
    <p:sldId id="287" r:id="rId28"/>
    <p:sldId id="304" r:id="rId29"/>
    <p:sldId id="291" r:id="rId30"/>
    <p:sldId id="289" r:id="rId31"/>
    <p:sldId id="290" r:id="rId32"/>
    <p:sldId id="303" r:id="rId33"/>
    <p:sldId id="288" r:id="rId34"/>
    <p:sldId id="292" r:id="rId35"/>
    <p:sldId id="302" r:id="rId36"/>
    <p:sldId id="293" r:id="rId37"/>
    <p:sldId id="294" r:id="rId38"/>
    <p:sldId id="295" r:id="rId39"/>
    <p:sldId id="301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4" autoAdjust="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0BC8781-9641-412A-85FD-6EB3DF171E4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57CC2CF-BE7F-4E46-B183-416BFEB1E3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44.jpg"/><Relationship Id="rId3" Type="http://schemas.openxmlformats.org/officeDocument/2006/relationships/image" Target="../media/image40.jpg"/><Relationship Id="rId7" Type="http://schemas.openxmlformats.org/officeDocument/2006/relationships/image" Target="../media/image42.jpg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39.wmf"/><Relationship Id="rId10" Type="http://schemas.openxmlformats.org/officeDocument/2006/relationships/image" Target="../media/image43.jpg"/><Relationship Id="rId4" Type="http://schemas.openxmlformats.org/officeDocument/2006/relationships/image" Target="../media/image41.jpg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8.jpg"/><Relationship Id="rId4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0.jpg"/><Relationship Id="rId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jpg"/><Relationship Id="rId9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jpg"/><Relationship Id="rId7" Type="http://schemas.openxmlformats.org/officeDocument/2006/relationships/image" Target="../media/image68.jpg"/><Relationship Id="rId12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64.jpg"/><Relationship Id="rId5" Type="http://schemas.openxmlformats.org/officeDocument/2006/relationships/image" Target="../media/image75.jpg"/><Relationship Id="rId10" Type="http://schemas.openxmlformats.org/officeDocument/2006/relationships/image" Target="../media/image77.png"/><Relationship Id="rId4" Type="http://schemas.openxmlformats.org/officeDocument/2006/relationships/image" Target="../media/image74.jpg"/><Relationship Id="rId9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2.jpg"/><Relationship Id="rId4" Type="http://schemas.openxmlformats.org/officeDocument/2006/relationships/image" Target="../media/image4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92.wmf"/><Relationship Id="rId4" Type="http://schemas.openxmlformats.org/officeDocument/2006/relationships/oleObject" Target="../embeddings/oleObject1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00.jpg"/><Relationship Id="rId4" Type="http://schemas.openxmlformats.org/officeDocument/2006/relationships/image" Target="../media/image99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11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13.jpg"/><Relationship Id="rId4" Type="http://schemas.openxmlformats.org/officeDocument/2006/relationships/image" Target="../media/image112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11" Type="http://schemas.openxmlformats.org/officeDocument/2006/relationships/image" Target="../media/image124.jpg"/><Relationship Id="rId5" Type="http://schemas.openxmlformats.org/officeDocument/2006/relationships/image" Target="../media/image118.jpg"/><Relationship Id="rId10" Type="http://schemas.openxmlformats.org/officeDocument/2006/relationships/image" Target="../media/image123.jpg"/><Relationship Id="rId4" Type="http://schemas.openxmlformats.org/officeDocument/2006/relationships/image" Target="../media/image117.jpg"/><Relationship Id="rId9" Type="http://schemas.openxmlformats.org/officeDocument/2006/relationships/image" Target="../media/image1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آموزش بارگذاری در آباکوس</a:t>
            </a:r>
            <a:r>
              <a:rPr lang="en-US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sz="3600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sz="360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sz="360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sz="3100" smtClean="0">
                <a:solidFill>
                  <a:srgbClr val="008000"/>
                </a:solidFill>
                <a:cs typeface="B Titr" panose="00000700000000000000" pitchFamily="2" charset="-78"/>
              </a:rPr>
              <a:t>میثم </a:t>
            </a:r>
            <a: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  <a:t>طالبی</a:t>
            </a:r>
            <a:b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</a:br>
            <a: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  <a:t>بهمن 94</a:t>
            </a:r>
            <a:b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</a:b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MarketCode.ir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1515"/>
            <a:ext cx="13589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Doc\Desktop\mlogo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76199"/>
            <a:ext cx="36766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85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(کنار هم قرار دادن اجزا)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67" y="1383524"/>
            <a:ext cx="6837233" cy="46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(گیردار کردن پای ستون)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644637"/>
              </p:ext>
            </p:extLst>
          </p:nvPr>
        </p:nvGraphicFramePr>
        <p:xfrm>
          <a:off x="795338" y="1535113"/>
          <a:ext cx="4233862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name="Equation" r:id="rId3" imgW="2323800" imgH="203040" progId="Equation.DSMT4">
                  <p:embed/>
                </p:oleObj>
              </mc:Choice>
              <mc:Fallback>
                <p:oleObj name="Equation" r:id="rId3" imgW="232380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338" y="1535113"/>
                        <a:ext cx="4233862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69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71700"/>
            <a:ext cx="34956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70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90750"/>
            <a:ext cx="25908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1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(اتصال تیرها به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سرستون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6" r="63487" b="9649"/>
          <a:stretch/>
        </p:blipFill>
        <p:spPr>
          <a:xfrm>
            <a:off x="1816693" y="2196269"/>
            <a:ext cx="2298107" cy="389688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423161"/>
              </p:ext>
            </p:extLst>
          </p:nvPr>
        </p:nvGraphicFramePr>
        <p:xfrm>
          <a:off x="979488" y="1535113"/>
          <a:ext cx="27305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Equation" r:id="rId4" imgW="1498320" imgH="203040" progId="Equation.DSMT4">
                  <p:embed/>
                </p:oleObj>
              </mc:Choice>
              <mc:Fallback>
                <p:oleObj name="Equation" r:id="rId4" imgW="1498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9488" y="1535113"/>
                        <a:ext cx="2730500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r="57"/>
          <a:stretch/>
        </p:blipFill>
        <p:spPr>
          <a:xfrm>
            <a:off x="4114800" y="1319231"/>
            <a:ext cx="3982340" cy="531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(اتصال عرشه به تیرها)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4" r="60165" b="16828"/>
          <a:stretch/>
        </p:blipFill>
        <p:spPr>
          <a:xfrm>
            <a:off x="2934769" y="2324456"/>
            <a:ext cx="2094431" cy="3520867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328571"/>
              </p:ext>
            </p:extLst>
          </p:nvPr>
        </p:nvGraphicFramePr>
        <p:xfrm>
          <a:off x="427037" y="1535113"/>
          <a:ext cx="43735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7" name="Equation" r:id="rId4" imgW="2400120" imgH="203040" progId="Equation.DSMT4">
                  <p:embed/>
                </p:oleObj>
              </mc:Choice>
              <mc:Fallback>
                <p:oleObj name="Equation" r:id="rId4" imgW="24001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7" y="1535113"/>
                        <a:ext cx="4373563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2"/>
          <a:stretch/>
        </p:blipFill>
        <p:spPr>
          <a:xfrm>
            <a:off x="5029200" y="1216725"/>
            <a:ext cx="3127762" cy="55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مش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بندی)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5" b="27097"/>
          <a:stretch/>
        </p:blipFill>
        <p:spPr>
          <a:xfrm>
            <a:off x="1631720" y="1172464"/>
            <a:ext cx="6717522" cy="4999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447800"/>
            <a:ext cx="12796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اندازه </a:t>
            </a:r>
            <a:r>
              <a:rPr lang="fa-IR" dirty="0" err="1"/>
              <a:t>مش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1447800"/>
            <a:ext cx="1371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ساختار </a:t>
            </a:r>
            <a:r>
              <a:rPr lang="fa-IR" dirty="0" err="1"/>
              <a:t>مش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60840" y="3641678"/>
            <a:ext cx="1066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نوع </a:t>
            </a:r>
            <a:r>
              <a:rPr lang="fa-IR" dirty="0" err="1"/>
              <a:t>مش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(ارزیابی مدل)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r="70934" b="20796"/>
          <a:stretch/>
        </p:blipFill>
        <p:spPr>
          <a:xfrm>
            <a:off x="198690" y="1831468"/>
            <a:ext cx="2239710" cy="378578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361186"/>
              </p:ext>
            </p:extLst>
          </p:nvPr>
        </p:nvGraphicFramePr>
        <p:xfrm>
          <a:off x="228600" y="1295400"/>
          <a:ext cx="45593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6" name="Equation" r:id="rId4" imgW="2501640" imgH="203040" progId="Equation.DSMT4">
                  <p:embed/>
                </p:oleObj>
              </mc:Choice>
              <mc:Fallback>
                <p:oleObj name="Equation" r:id="rId4" imgW="2501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95400"/>
                        <a:ext cx="4559300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6" b="20771"/>
          <a:stretch/>
        </p:blipFill>
        <p:spPr>
          <a:xfrm>
            <a:off x="2438400" y="1828800"/>
            <a:ext cx="5447499" cy="4422268"/>
          </a:xfrm>
          <a:prstGeom prst="rect">
            <a:avLst/>
          </a:prstGeom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0"/>
            <a:ext cx="26098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02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به طور کلی بارهای وارده به </a:t>
            </a:r>
            <a:r>
              <a:rPr lang="fa-IR" sz="2400" dirty="0" err="1">
                <a:cs typeface="B Titr" panose="00000700000000000000" pitchFamily="2" charset="-78"/>
              </a:rPr>
              <a:t>سازه­ها</a:t>
            </a:r>
            <a:r>
              <a:rPr lang="fa-IR" sz="2400" dirty="0">
                <a:cs typeface="B Titr" panose="00000700000000000000" pitchFamily="2" charset="-78"/>
              </a:rPr>
              <a:t> عبارتند از:</a:t>
            </a:r>
            <a:endParaRPr lang="en-US" sz="2400" dirty="0">
              <a:cs typeface="B Titr" panose="00000700000000000000" pitchFamily="2" charset="-78"/>
            </a:endParaRPr>
          </a:p>
          <a:p>
            <a:pPr lvl="1" algn="just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400" dirty="0">
                <a:cs typeface="B Titr" panose="00000700000000000000" pitchFamily="2" charset="-78"/>
              </a:rPr>
              <a:t>بارهای </a:t>
            </a:r>
            <a:r>
              <a:rPr lang="fa-IR" sz="2400" dirty="0" err="1">
                <a:cs typeface="B Titr" panose="00000700000000000000" pitchFamily="2" charset="-78"/>
              </a:rPr>
              <a:t>استاتیکی</a:t>
            </a:r>
            <a:r>
              <a:rPr lang="fa-IR" sz="2400" dirty="0">
                <a:cs typeface="B Titr" panose="00000700000000000000" pitchFamily="2" charset="-78"/>
              </a:rPr>
              <a:t> شامل بار گسترده، خطی و نقطه­ای</a:t>
            </a:r>
            <a:endParaRPr lang="en-US" sz="2400" dirty="0">
              <a:cs typeface="B Titr" panose="00000700000000000000" pitchFamily="2" charset="-78"/>
            </a:endParaRPr>
          </a:p>
          <a:p>
            <a:pPr lvl="1" algn="just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400" dirty="0">
                <a:cs typeface="B Titr" panose="00000700000000000000" pitchFamily="2" charset="-78"/>
              </a:rPr>
              <a:t>بارهای ناشی از ضربه و برخورد</a:t>
            </a:r>
            <a:endParaRPr lang="en-US" sz="2400" dirty="0">
              <a:cs typeface="B Titr" panose="00000700000000000000" pitchFamily="2" charset="-78"/>
            </a:endParaRPr>
          </a:p>
          <a:p>
            <a:pPr lvl="1" algn="just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400" dirty="0">
                <a:cs typeface="B Titr" panose="00000700000000000000" pitchFamily="2" charset="-78"/>
              </a:rPr>
              <a:t>بارهای متحرک</a:t>
            </a:r>
            <a:endParaRPr lang="en-US" sz="2400" dirty="0">
              <a:cs typeface="B Titr" panose="00000700000000000000" pitchFamily="2" charset="-78"/>
            </a:endParaRPr>
          </a:p>
          <a:p>
            <a:pPr lvl="1" algn="just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400" dirty="0">
                <a:cs typeface="B Titr" panose="00000700000000000000" pitchFamily="2" charset="-78"/>
              </a:rPr>
              <a:t>بارهای ناشی زلزله و ارتعاشات محیطی</a:t>
            </a:r>
            <a:endParaRPr lang="en-US" sz="2400" dirty="0">
              <a:cs typeface="B Titr" panose="00000700000000000000" pitchFamily="2" charset="-78"/>
            </a:endParaRPr>
          </a:p>
          <a:p>
            <a:pPr lvl="1" algn="just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400" dirty="0">
                <a:cs typeface="B Titr" panose="00000700000000000000" pitchFamily="2" charset="-78"/>
              </a:rPr>
              <a:t>تغییر دما</a:t>
            </a:r>
            <a:endParaRPr lang="en-US" sz="2400" dirty="0">
              <a:cs typeface="B Titr" panose="00000700000000000000" pitchFamily="2" charset="-78"/>
            </a:endParaRPr>
          </a:p>
          <a:p>
            <a:pPr lvl="1" algn="just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400" dirty="0">
                <a:cs typeface="B Titr" panose="00000700000000000000" pitchFamily="2" charset="-78"/>
              </a:rPr>
              <a:t>بارهای انفجاری</a:t>
            </a:r>
            <a:endParaRPr lang="en-US" sz="2400" dirty="0">
              <a:cs typeface="B Titr" panose="00000700000000000000" pitchFamily="2" charset="-78"/>
            </a:endParaRPr>
          </a:p>
          <a:p>
            <a:pPr lvl="1" algn="just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400" dirty="0">
                <a:cs typeface="B Titr" panose="00000700000000000000" pitchFamily="2" charset="-78"/>
              </a:rPr>
              <a:t>بارهای </a:t>
            </a:r>
            <a:r>
              <a:rPr lang="fa-IR" sz="2400" dirty="0" err="1">
                <a:cs typeface="B Titr" panose="00000700000000000000" pitchFamily="2" charset="-78"/>
              </a:rPr>
              <a:t>هیدرو</a:t>
            </a:r>
            <a:r>
              <a:rPr lang="fa-IR" sz="2400" dirty="0">
                <a:cs typeface="B Titr" panose="00000700000000000000" pitchFamily="2" charset="-78"/>
              </a:rPr>
              <a:t> </a:t>
            </a:r>
            <a:r>
              <a:rPr lang="fa-IR" sz="2400" dirty="0" err="1">
                <a:cs typeface="B Titr" panose="00000700000000000000" pitchFamily="2" charset="-78"/>
              </a:rPr>
              <a:t>استاتیکی</a:t>
            </a:r>
            <a:r>
              <a:rPr lang="fa-IR" sz="2400" dirty="0">
                <a:cs typeface="B Titr" panose="00000700000000000000" pitchFamily="2" charset="-78"/>
              </a:rPr>
              <a:t> و </a:t>
            </a:r>
            <a:r>
              <a:rPr lang="fa-IR" sz="2400" dirty="0" err="1">
                <a:cs typeface="B Titr" panose="00000700000000000000" pitchFamily="2" charset="-78"/>
              </a:rPr>
              <a:t>دینامیکی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انواع بارگذاری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313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تحلیل بار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استاتیکی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0" r="70467" b="9491"/>
          <a:stretch/>
        </p:blipFill>
        <p:spPr>
          <a:xfrm>
            <a:off x="1086740" y="1657884"/>
            <a:ext cx="2418460" cy="435835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967044"/>
              </p:ext>
            </p:extLst>
          </p:nvPr>
        </p:nvGraphicFramePr>
        <p:xfrm>
          <a:off x="284162" y="1154112"/>
          <a:ext cx="2916238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3" name="Equation" r:id="rId5" imgW="1600200" imgH="203040" progId="Equation.DSMT4">
                  <p:embed/>
                </p:oleObj>
              </mc:Choice>
              <mc:Fallback>
                <p:oleObj name="Equation" r:id="rId5" imgW="1600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2" y="1154112"/>
                        <a:ext cx="2916238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5" t="1129" r="12222" b="19225"/>
          <a:stretch/>
        </p:blipFill>
        <p:spPr>
          <a:xfrm>
            <a:off x="3505200" y="1657884"/>
            <a:ext cx="4717279" cy="47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5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6" y="1295400"/>
            <a:ext cx="5399999" cy="4571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اعمال بار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استاتیکی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604962"/>
            <a:ext cx="2476500" cy="3648075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249204"/>
              </p:ext>
            </p:extLst>
          </p:nvPr>
        </p:nvGraphicFramePr>
        <p:xfrm>
          <a:off x="1271587" y="1722438"/>
          <a:ext cx="261461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1" name="Equation" r:id="rId5" imgW="1434960" imgH="177480" progId="Equation.DSMT4">
                  <p:embed/>
                </p:oleObj>
              </mc:Choice>
              <mc:Fallback>
                <p:oleObj name="Equation" r:id="rId5" imgW="1434960" imgH="177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87" y="1722438"/>
                        <a:ext cx="2614613" cy="323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600200"/>
            <a:ext cx="4848225" cy="436245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590616"/>
              </p:ext>
            </p:extLst>
          </p:nvPr>
        </p:nvGraphicFramePr>
        <p:xfrm>
          <a:off x="2768600" y="1687513"/>
          <a:ext cx="231457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2" name="Equation" r:id="rId8" imgW="1269720" imgH="203040" progId="Equation.DSMT4">
                  <p:embed/>
                </p:oleObj>
              </mc:Choice>
              <mc:Fallback>
                <p:oleObj name="Equation" r:id="rId8" imgW="1269720" imgH="2030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600" y="1687513"/>
                        <a:ext cx="2314575" cy="369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600200"/>
            <a:ext cx="2581275" cy="33147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752944"/>
              </p:ext>
            </p:extLst>
          </p:nvPr>
        </p:nvGraphicFramePr>
        <p:xfrm>
          <a:off x="4337050" y="1676400"/>
          <a:ext cx="22685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3" name="Equation" r:id="rId11" imgW="1244520" imgH="177480" progId="Equation.DSMT4">
                  <p:embed/>
                </p:oleObj>
              </mc:Choice>
              <mc:Fallback>
                <p:oleObj name="Equation" r:id="rId11" imgW="124452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050" y="1676400"/>
                        <a:ext cx="2268538" cy="323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0" y="1600200"/>
            <a:ext cx="2686050" cy="333375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4425"/>
              </p:ext>
            </p:extLst>
          </p:nvPr>
        </p:nvGraphicFramePr>
        <p:xfrm>
          <a:off x="6169025" y="1657350"/>
          <a:ext cx="208438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4" name="Equation" r:id="rId14" imgW="1143000" imgH="177480" progId="Equation.DSMT4">
                  <p:embed/>
                </p:oleObj>
              </mc:Choice>
              <mc:Fallback>
                <p:oleObj name="Equation" r:id="rId14" imgW="1143000" imgH="177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1657350"/>
                        <a:ext cx="2084388" cy="323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4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تحلیل اثر بار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استاتیکی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905000"/>
            <a:ext cx="3505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شکل در اثر اعمال بار خارجی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5586" y="1905000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تنش در اثر اعمال بار خارجی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31720"/>
            <a:ext cx="4343400" cy="29718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8544"/>
            <a:ext cx="4343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آباکوس از پرکاربردترین نرم </a:t>
            </a:r>
            <a:r>
              <a:rPr lang="fa-IR" sz="2400" dirty="0" smtClean="0">
                <a:cs typeface="B Titr" panose="00000700000000000000" pitchFamily="2" charset="-78"/>
              </a:rPr>
              <a:t>افزارهای </a:t>
            </a:r>
            <a:r>
              <a:rPr lang="fa-IR" sz="2400" dirty="0">
                <a:cs typeface="B Titr" panose="00000700000000000000" pitchFamily="2" charset="-78"/>
              </a:rPr>
              <a:t>اجزای محدودی می باشد.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در روش اجزای محدود، مسائل فیزیکی در قالب یک دستگاه </a:t>
            </a:r>
            <a:r>
              <a:rPr lang="fa-IR" sz="2400" dirty="0" err="1">
                <a:cs typeface="B Titr" panose="00000700000000000000" pitchFamily="2" charset="-78"/>
              </a:rPr>
              <a:t>معادلات</a:t>
            </a:r>
            <a:r>
              <a:rPr lang="fa-IR" sz="2400" dirty="0">
                <a:cs typeface="B Titr" panose="00000700000000000000" pitchFamily="2" charset="-78"/>
              </a:rPr>
              <a:t> </a:t>
            </a:r>
            <a:r>
              <a:rPr lang="fa-IR" sz="2400" dirty="0" err="1">
                <a:cs typeface="B Titr" panose="00000700000000000000" pitchFamily="2" charset="-78"/>
              </a:rPr>
              <a:t>دیفرانسیلی</a:t>
            </a:r>
            <a:r>
              <a:rPr lang="fa-IR" sz="2400" dirty="0">
                <a:cs typeface="B Titr" panose="00000700000000000000" pitchFamily="2" charset="-78"/>
              </a:rPr>
              <a:t> بیان می شود.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این نرم افزار، دارای مجموعه بسیار </a:t>
            </a:r>
            <a:r>
              <a:rPr lang="fa-IR" sz="2400" dirty="0" err="1">
                <a:cs typeface="B Titr" panose="00000700000000000000" pitchFamily="2" charset="-78"/>
              </a:rPr>
              <a:t>گسترده‌ای</a:t>
            </a:r>
            <a:r>
              <a:rPr lang="fa-IR" sz="2400" dirty="0">
                <a:cs typeface="B Titr" panose="00000700000000000000" pitchFamily="2" charset="-78"/>
              </a:rPr>
              <a:t> از انواع </a:t>
            </a:r>
            <a:r>
              <a:rPr lang="fa-IR" sz="2400" dirty="0" err="1">
                <a:cs typeface="B Titr" panose="00000700000000000000" pitchFamily="2" charset="-78"/>
              </a:rPr>
              <a:t>المان</a:t>
            </a:r>
            <a:r>
              <a:rPr lang="fa-IR" sz="2400" dirty="0">
                <a:cs typeface="B Titr" panose="00000700000000000000" pitchFamily="2" charset="-78"/>
              </a:rPr>
              <a:t> ها است.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err="1">
                <a:cs typeface="B Titr" panose="00000700000000000000" pitchFamily="2" charset="-78"/>
              </a:rPr>
              <a:t>آباکوس</a:t>
            </a:r>
            <a:r>
              <a:rPr lang="fa-IR" sz="2400" dirty="0">
                <a:cs typeface="B Titr" panose="00000700000000000000" pitchFamily="2" charset="-78"/>
              </a:rPr>
              <a:t>، بر مبنای تحلیل مسائل غیر خطی استوار می باشد.</a:t>
            </a:r>
            <a:endParaRPr lang="en-US" sz="2400" dirty="0">
              <a:cs typeface="B Titr" panose="000007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شبیه سازی مسائل واقعی گوناگون در آن امکانپذیر است.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مزایای نرم افزار آباکوس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7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تحلیل بار ضربه ای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310019"/>
              </p:ext>
            </p:extLst>
          </p:nvPr>
        </p:nvGraphicFramePr>
        <p:xfrm>
          <a:off x="160337" y="1154112"/>
          <a:ext cx="42592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9" name="Equation" r:id="rId3" imgW="2336760" imgH="203040" progId="Equation.DSMT4">
                  <p:embed/>
                </p:oleObj>
              </mc:Choice>
              <mc:Fallback>
                <p:oleObj name="Equation" r:id="rId3" imgW="233676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" y="1154112"/>
                        <a:ext cx="42592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6" r="76662" b="7846"/>
          <a:stretch/>
        </p:blipFill>
        <p:spPr>
          <a:xfrm>
            <a:off x="152400" y="1676400"/>
            <a:ext cx="2216043" cy="4049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r="6268" b="17210"/>
          <a:stretch/>
        </p:blipFill>
        <p:spPr>
          <a:xfrm>
            <a:off x="2362200" y="1676400"/>
            <a:ext cx="6699903" cy="45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اعمال بار ضربه ای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5"/>
          <a:stretch/>
        </p:blipFill>
        <p:spPr>
          <a:xfrm>
            <a:off x="76200" y="1397059"/>
            <a:ext cx="5343525" cy="4394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371600"/>
            <a:ext cx="3276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تاریخچه زمانی </a:t>
            </a:r>
            <a:r>
              <a:rPr lang="fa-IR" dirty="0" err="1"/>
              <a:t>بارگذاری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52600"/>
            <a:ext cx="247650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1752600"/>
            <a:ext cx="1981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اعمال بار ضربه ای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2571750" cy="2924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23320" y="2105055"/>
            <a:ext cx="19824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جرم لرزه ای سازه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اعمال اثر برخورد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2"/>
          <a:stretch/>
        </p:blipFill>
        <p:spPr>
          <a:xfrm>
            <a:off x="1125961" y="1229969"/>
            <a:ext cx="6798839" cy="4549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1229969"/>
            <a:ext cx="2514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عامل برخورد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677644"/>
            <a:ext cx="4695825" cy="3857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706159"/>
            <a:ext cx="2514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مشخصات عامل برخورد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418" b="24471"/>
          <a:stretch/>
        </p:blipFill>
        <p:spPr>
          <a:xfrm>
            <a:off x="1066800" y="1666875"/>
            <a:ext cx="4891016" cy="39495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1199" y="1727483"/>
            <a:ext cx="26431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مسیر حرکت عامل برخورد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2"/>
          <a:stretch/>
        </p:blipFill>
        <p:spPr>
          <a:xfrm>
            <a:off x="1552575" y="1666875"/>
            <a:ext cx="6143625" cy="41019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00374" y="1723965"/>
            <a:ext cx="29574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اعمال حرکت به عامل برخورد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7"/>
          <a:stretch/>
        </p:blipFill>
        <p:spPr>
          <a:xfrm>
            <a:off x="2133600" y="1666875"/>
            <a:ext cx="6176963" cy="42005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4781" y="1685925"/>
            <a:ext cx="2514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نحوه برخورد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738" r="-5451" b="9529"/>
          <a:stretch/>
        </p:blipFill>
        <p:spPr>
          <a:xfrm>
            <a:off x="4267200" y="1371600"/>
            <a:ext cx="4438650" cy="52470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05400" y="1656106"/>
            <a:ext cx="2514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</a:t>
            </a:r>
            <a:r>
              <a:rPr lang="fa-IR" dirty="0" err="1"/>
              <a:t>اندرکنش</a:t>
            </a:r>
            <a:r>
              <a:rPr lang="fa-IR" dirty="0"/>
              <a:t> سطوح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07" y="2095500"/>
            <a:ext cx="2571750" cy="29241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97948" y="2094078"/>
            <a:ext cx="19412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جرم لرزه ای سازه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0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4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تحلیل اثر بار ضربه ای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905000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شکل در لحظه اعمال بار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5586" y="1905000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شکل در لحظه برخود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31720"/>
            <a:ext cx="4343400" cy="29718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1720"/>
            <a:ext cx="4343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تحلیل بار متحرک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149377"/>
              </p:ext>
            </p:extLst>
          </p:nvPr>
        </p:nvGraphicFramePr>
        <p:xfrm>
          <a:off x="236537" y="1230312"/>
          <a:ext cx="42592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3" name="Equation" r:id="rId3" imgW="2336760" imgH="203040" progId="Equation.DSMT4">
                  <p:embed/>
                </p:oleObj>
              </mc:Choice>
              <mc:Fallback>
                <p:oleObj name="Equation" r:id="rId3" imgW="2336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7" y="1230312"/>
                        <a:ext cx="42592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r="5804" b="13122"/>
          <a:stretch/>
        </p:blipFill>
        <p:spPr>
          <a:xfrm>
            <a:off x="2514600" y="1679960"/>
            <a:ext cx="6477000" cy="464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r="76739" b="8806"/>
          <a:stretch/>
        </p:blipFill>
        <p:spPr>
          <a:xfrm>
            <a:off x="387611" y="1678536"/>
            <a:ext cx="2126989" cy="38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اثر بار متحرک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10962" r="20556" b="11831"/>
          <a:stretch/>
        </p:blipFill>
        <p:spPr>
          <a:xfrm>
            <a:off x="128515" y="1465996"/>
            <a:ext cx="4367285" cy="3029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465996"/>
            <a:ext cx="2819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تقسیم بندی مسیر حرکت بار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9"/>
          <a:stretch/>
        </p:blipFill>
        <p:spPr>
          <a:xfrm>
            <a:off x="838200" y="1400176"/>
            <a:ext cx="5267325" cy="4530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1414959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تاریخچه زمانی </a:t>
            </a:r>
            <a:r>
              <a:rPr lang="fa-IR" dirty="0" err="1"/>
              <a:t>بارگذاری</a:t>
            </a:r>
            <a:r>
              <a:rPr lang="fa-IR" dirty="0"/>
              <a:t> هر بخش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28750"/>
            <a:ext cx="2676525" cy="3324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900" y="1428690"/>
            <a:ext cx="20955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بارگذاری</a:t>
            </a:r>
            <a:r>
              <a:rPr lang="fa-IR" dirty="0"/>
              <a:t> هر بخش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7800"/>
            <a:ext cx="2571750" cy="2924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0" y="1476315"/>
            <a:ext cx="1981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جرم لرزه ای سازه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2" t="8778" r="38666" b="64344"/>
          <a:stretch/>
        </p:blipFill>
        <p:spPr>
          <a:xfrm>
            <a:off x="3962400" y="3541623"/>
            <a:ext cx="1506584" cy="11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3" y="1143000"/>
            <a:ext cx="45910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اثر جرم متحرک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755" y="1152763"/>
            <a:ext cx="25786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ساخت جسم صلب متحرک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76375"/>
            <a:ext cx="4695825" cy="38576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0756" y="1504890"/>
            <a:ext cx="26548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مشخصات جسم صلب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214" b="25163"/>
          <a:stretch/>
        </p:blipFill>
        <p:spPr>
          <a:xfrm>
            <a:off x="228599" y="1905000"/>
            <a:ext cx="4712245" cy="37352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1912108"/>
            <a:ext cx="30358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مسیر حرکت جسم صلب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3"/>
          <a:stretch/>
        </p:blipFill>
        <p:spPr bwMode="auto">
          <a:xfrm>
            <a:off x="276225" y="2246298"/>
            <a:ext cx="4752975" cy="362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4800" y="2303388"/>
            <a:ext cx="26548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اعمال حرکت به جسم صلب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r="63693"/>
          <a:stretch/>
        </p:blipFill>
        <p:spPr>
          <a:xfrm>
            <a:off x="3886200" y="1152585"/>
            <a:ext cx="3043451" cy="3590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51" b="18012"/>
          <a:stretch/>
        </p:blipFill>
        <p:spPr>
          <a:xfrm>
            <a:off x="3893024" y="1447800"/>
            <a:ext cx="4434604" cy="51464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67201" y="1143000"/>
            <a:ext cx="2514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نحوه برخود اجزا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74274" y="1504890"/>
            <a:ext cx="22075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</a:t>
            </a:r>
            <a:r>
              <a:rPr lang="fa-IR" dirty="0" err="1"/>
              <a:t>اندرکنش</a:t>
            </a:r>
            <a:r>
              <a:rPr lang="fa-IR" dirty="0"/>
              <a:t> اجزا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51" y="1876425"/>
            <a:ext cx="2571750" cy="29241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93123" y="1904940"/>
            <a:ext cx="19362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جرم لرزه ای سازه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6" t="15455" r="40082" b="65618"/>
          <a:stretch/>
        </p:blipFill>
        <p:spPr>
          <a:xfrm>
            <a:off x="7086600" y="3056714"/>
            <a:ext cx="1676400" cy="11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7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0" grpId="0" animBg="1"/>
      <p:bldP spid="23" grpId="0" animBg="1"/>
      <p:bldP spid="24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8"/>
          <a:stretch/>
        </p:blipFill>
        <p:spPr>
          <a:xfrm>
            <a:off x="6686550" y="712057"/>
            <a:ext cx="2381250" cy="3951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اثر جرم-فنر متحرک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371975" y="1116782"/>
            <a:ext cx="4695825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10400" y="1110889"/>
            <a:ext cx="2057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جرم متمرکز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3"/>
          <a:stretch/>
        </p:blipFill>
        <p:spPr>
          <a:xfrm>
            <a:off x="4295775" y="1463375"/>
            <a:ext cx="4772025" cy="4204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r="929" b="11692"/>
          <a:stretch/>
        </p:blipFill>
        <p:spPr>
          <a:xfrm>
            <a:off x="4114800" y="1752600"/>
            <a:ext cx="4994762" cy="49374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19800" y="1844375"/>
            <a:ext cx="3105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اتصال جسم صلب و جرم متحرک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09350" y="1463375"/>
            <a:ext cx="25584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ساخت جسم صلب متحرک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3"/>
          <a:stretch/>
        </p:blipFill>
        <p:spPr>
          <a:xfrm>
            <a:off x="4343400" y="2220612"/>
            <a:ext cx="4752975" cy="35861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8" b="26461"/>
          <a:stretch/>
        </p:blipFill>
        <p:spPr>
          <a:xfrm>
            <a:off x="4572000" y="2606375"/>
            <a:ext cx="4495800" cy="3670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81775" y="2613483"/>
            <a:ext cx="24574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مسیر حرکت جسم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" b="15915"/>
          <a:stretch/>
        </p:blipFill>
        <p:spPr bwMode="auto">
          <a:xfrm>
            <a:off x="4326980" y="3021842"/>
            <a:ext cx="4740820" cy="366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70155" y="3021782"/>
            <a:ext cx="21812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اعمال حرکت به جسم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r="63693"/>
          <a:stretch/>
        </p:blipFill>
        <p:spPr>
          <a:xfrm>
            <a:off x="2888776" y="1184632"/>
            <a:ext cx="3043451" cy="35909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410200" y="2220612"/>
            <a:ext cx="365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مقید کردن جسم صلب و جرم متحرک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69776" y="1200090"/>
            <a:ext cx="24452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نحوه برخود اجزا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88" y="1600200"/>
            <a:ext cx="408996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70002" y="1581090"/>
            <a:ext cx="2268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</a:t>
            </a:r>
            <a:r>
              <a:rPr lang="fa-IR" dirty="0" err="1"/>
              <a:t>اندرکنش</a:t>
            </a:r>
            <a:r>
              <a:rPr lang="fa-IR" dirty="0"/>
              <a:t> اجزا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530"/>
            <a:ext cx="2571750" cy="29241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0999" y="1295400"/>
            <a:ext cx="20127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جرم لرزه ای سازه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712056"/>
            <a:ext cx="2057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نقطه متمرکز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1809" r="40936" b="64790"/>
          <a:stretch/>
        </p:blipFill>
        <p:spPr>
          <a:xfrm>
            <a:off x="381000" y="4294413"/>
            <a:ext cx="2012705" cy="11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1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14" grpId="0" animBg="1"/>
      <p:bldP spid="17" grpId="0" animBg="1"/>
      <p:bldP spid="20" grpId="0" animBg="1"/>
      <p:bldP spid="27" grpId="0" animBg="1"/>
      <p:bldP spid="23" grpId="0" animBg="1"/>
      <p:bldP spid="24" grpId="0" animBg="1"/>
      <p:bldP spid="2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6" y="1143000"/>
            <a:ext cx="4761175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تحلیل اثر بار متحرک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90" y="1143000"/>
            <a:ext cx="4778631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91" y="3886200"/>
            <a:ext cx="4786945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8490" y="1279471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شتاب پاسخ عرشه تحت اثر جرم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5586" y="1319511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شتاب پاسخ عرشه تحت اثر بار ثابت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58562" y="3970655"/>
            <a:ext cx="35282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شتاب پاسخ عرشه تحت اثر جرم-فنر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تحلیل ارتعاشات محیطی (زلزله)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594618"/>
              </p:ext>
            </p:extLst>
          </p:nvPr>
        </p:nvGraphicFramePr>
        <p:xfrm>
          <a:off x="152400" y="1306512"/>
          <a:ext cx="42592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4" name="Equation" r:id="rId3" imgW="2336760" imgH="203040" progId="Equation.DSMT4">
                  <p:embed/>
                </p:oleObj>
              </mc:Choice>
              <mc:Fallback>
                <p:oleObj name="Equation" r:id="rId3" imgW="2336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306512"/>
                        <a:ext cx="42592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3" r="76545" b="5999"/>
          <a:stretch/>
        </p:blipFill>
        <p:spPr>
          <a:xfrm>
            <a:off x="293703" y="1752600"/>
            <a:ext cx="2144697" cy="3983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1" t="337" r="4925" b="18458"/>
          <a:stretch/>
        </p:blipFill>
        <p:spPr>
          <a:xfrm>
            <a:off x="2444096" y="1754735"/>
            <a:ext cx="6547503" cy="43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00200"/>
            <a:ext cx="5715000" cy="48006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نمونه یک دهانه ای متشکل از یک شبکه فولادی، عرشه کامپوزیت و ستون های فولادی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شبکه فولادی از قوطی </a:t>
            </a:r>
            <a:r>
              <a:rPr lang="fa-IR" sz="2400" dirty="0" smtClean="0">
                <a:cs typeface="B Titr" panose="00000700000000000000" pitchFamily="2" charset="-78"/>
              </a:rPr>
              <a:t>3/16×2×3 اینچ </a:t>
            </a:r>
            <a:r>
              <a:rPr lang="fa-IR" sz="2400" dirty="0">
                <a:cs typeface="B Titr" panose="00000700000000000000" pitchFamily="2" charset="-78"/>
              </a:rPr>
              <a:t>ساخته شده است.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صفحه کامپوزیت، شامل هسته مرکزی چوبی و ورق های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E-glass Epoxy </a:t>
            </a:r>
            <a:r>
              <a:rPr lang="fa-I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2400" dirty="0">
                <a:cs typeface="B Titr" panose="00000700000000000000" pitchFamily="2" charset="-78"/>
              </a:rPr>
              <a:t>در دو طرف آن می باشد.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نمونه دانشگاه درکسل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5912"/>
            <a:ext cx="28003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5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اثر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جابه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جائی زمین بر سازه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12"/>
          <a:stretch/>
        </p:blipFill>
        <p:spPr>
          <a:xfrm>
            <a:off x="152400" y="1143000"/>
            <a:ext cx="2590800" cy="2885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143000"/>
            <a:ext cx="2286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اصلاح تکیه گاه موجود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>
          <a:xfrm>
            <a:off x="10236" y="1609725"/>
            <a:ext cx="4714164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769" y="1600200"/>
            <a:ext cx="41108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</a:t>
            </a:r>
            <a:r>
              <a:rPr lang="fa-IR" dirty="0" err="1"/>
              <a:t>قیدهای</a:t>
            </a:r>
            <a:r>
              <a:rPr lang="fa-IR" dirty="0"/>
              <a:t> جدید و غیر فعال کردن آنها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1"/>
          <a:stretch/>
        </p:blipFill>
        <p:spPr bwMode="auto">
          <a:xfrm>
            <a:off x="144463" y="2019300"/>
            <a:ext cx="7932737" cy="374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 r="68744" b="10935"/>
          <a:stretch/>
        </p:blipFill>
        <p:spPr>
          <a:xfrm>
            <a:off x="152400" y="2362199"/>
            <a:ext cx="2414461" cy="3397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410" y="2057400"/>
            <a:ext cx="36239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تاریخچه زمانی حرکت زمین در </a:t>
            </a:r>
            <a:r>
              <a:rPr lang="fa-IR" dirty="0" err="1"/>
              <a:t>جهتهای</a:t>
            </a:r>
            <a:r>
              <a:rPr lang="fa-IR" dirty="0"/>
              <a:t> مختلف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r="1768" b="11955"/>
          <a:stretch/>
        </p:blipFill>
        <p:spPr>
          <a:xfrm>
            <a:off x="2529555" y="2390704"/>
            <a:ext cx="5166645" cy="3933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1948" y="2438400"/>
            <a:ext cx="29908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اعمال اثر حرکت زمین به سازه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2590800" cy="29527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4082" y="1219200"/>
            <a:ext cx="2062518" cy="7591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جرم لرزه ای سازه </a:t>
            </a:r>
          </a:p>
          <a:p>
            <a:r>
              <a:rPr lang="fa-IR" dirty="0"/>
              <a:t>(اثر </a:t>
            </a:r>
            <a:r>
              <a:rPr lang="fa-IR" dirty="0" err="1"/>
              <a:t>اینرسی</a:t>
            </a:r>
            <a:r>
              <a:rPr lang="fa-IR" dirty="0"/>
              <a:t>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23428"/>
            <a:ext cx="4948238" cy="33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3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اثر ارتعاش آزاد سازه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1476233"/>
            <a:ext cx="2971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اثر </a:t>
            </a:r>
            <a:r>
              <a:rPr lang="fa-IR" dirty="0" err="1"/>
              <a:t>جابه</a:t>
            </a:r>
            <a:r>
              <a:rPr lang="fa-IR" dirty="0"/>
              <a:t> جائی زمین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r="22766" b="26624"/>
          <a:stretch/>
        </p:blipFill>
        <p:spPr>
          <a:xfrm>
            <a:off x="3505200" y="1905000"/>
            <a:ext cx="5434850" cy="40955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8" r="83507" b="14420"/>
          <a:stretch/>
        </p:blipFill>
        <p:spPr>
          <a:xfrm>
            <a:off x="2017520" y="1905000"/>
            <a:ext cx="1487680" cy="4211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0"/>
          <a:stretch/>
        </p:blipFill>
        <p:spPr>
          <a:xfrm>
            <a:off x="3810000" y="2538260"/>
            <a:ext cx="4914900" cy="2795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2545532"/>
            <a:ext cx="31037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به روز رسانی شرایط تکیه گاهی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70799" y="1933208"/>
            <a:ext cx="2819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تحلیل ارتعاش آزاد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0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تحلیل اثر زلزله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9800" y="1352490"/>
            <a:ext cx="4495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شتاب پاسخ سازه در حالت ارتعاش اجبار و آزاد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t="-1" r="368" b="24013"/>
          <a:stretch/>
        </p:blipFill>
        <p:spPr>
          <a:xfrm>
            <a:off x="2760292" y="1828800"/>
            <a:ext cx="5400942" cy="4255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تحلیل تغییرات دما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888417"/>
              </p:ext>
            </p:extLst>
          </p:nvPr>
        </p:nvGraphicFramePr>
        <p:xfrm>
          <a:off x="381000" y="1230313"/>
          <a:ext cx="2916237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Equation" r:id="rId4" imgW="1600200" imgH="203040" progId="Equation.DSMT4">
                  <p:embed/>
                </p:oleObj>
              </mc:Choice>
              <mc:Fallback>
                <p:oleObj name="Equation" r:id="rId4" imgW="1600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30313"/>
                        <a:ext cx="2916237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r="78261" b="13699"/>
          <a:stretch/>
        </p:blipFill>
        <p:spPr>
          <a:xfrm>
            <a:off x="1237849" y="1828800"/>
            <a:ext cx="1505351" cy="40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اثر تغییرات دما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6"/>
          <a:stretch/>
        </p:blipFill>
        <p:spPr>
          <a:xfrm>
            <a:off x="171450" y="1207969"/>
            <a:ext cx="6229350" cy="3821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207969"/>
            <a:ext cx="2362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دمای اولیه اجزا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"/>
          <a:stretch/>
        </p:blipFill>
        <p:spPr>
          <a:xfrm>
            <a:off x="1219200" y="1192473"/>
            <a:ext cx="6143625" cy="46357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1201878"/>
            <a:ext cx="26384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تغییرات دمای اجزا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9" b="11849"/>
          <a:stretch/>
        </p:blipFill>
        <p:spPr>
          <a:xfrm>
            <a:off x="2971800" y="1178169"/>
            <a:ext cx="6069984" cy="52226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3400" y="1219200"/>
            <a:ext cx="2895600" cy="10669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اصلاح مشخصات مصالح</a:t>
            </a:r>
          </a:p>
          <a:p>
            <a:r>
              <a:rPr lang="fa-IR" dirty="0"/>
              <a:t>(تعریف ضریب انبساط حرارتی)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تحلیل اثر تغییر دما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6580" y="1577454"/>
            <a:ext cx="2743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شکل ستون در اثر افزایش دما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0" y="1581090"/>
            <a:ext cx="2743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تنش در عرشه در اثر تغییر دما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2200"/>
            <a:ext cx="3065780" cy="416814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" y="2359660"/>
            <a:ext cx="5122545" cy="32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تحلیل بارهای انفجاری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643125"/>
              </p:ext>
            </p:extLst>
          </p:nvPr>
        </p:nvGraphicFramePr>
        <p:xfrm>
          <a:off x="236537" y="1230313"/>
          <a:ext cx="42592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5" name="Equation" r:id="rId3" imgW="2336760" imgH="203040" progId="Equation.DSMT4">
                  <p:embed/>
                </p:oleObj>
              </mc:Choice>
              <mc:Fallback>
                <p:oleObj name="Equation" r:id="rId3" imgW="2336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7" y="1230313"/>
                        <a:ext cx="4259263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r="14138" b="18226"/>
          <a:stretch/>
        </p:blipFill>
        <p:spPr>
          <a:xfrm>
            <a:off x="2362200" y="1676400"/>
            <a:ext cx="5867400" cy="4587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r="83628" b="14828"/>
          <a:stretch/>
        </p:blipFill>
        <p:spPr>
          <a:xfrm>
            <a:off x="979020" y="1676400"/>
            <a:ext cx="1383180" cy="414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0"/>
          <a:stretch/>
        </p:blipFill>
        <p:spPr>
          <a:xfrm>
            <a:off x="1123950" y="1290860"/>
            <a:ext cx="6896100" cy="4652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اعمال فشار ناشی از انفجار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63" y="1833784"/>
            <a:ext cx="3238500" cy="354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3675" y="1872452"/>
            <a:ext cx="33289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تغییرات فشار نسبت به زمان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2367184"/>
            <a:ext cx="3438525" cy="2686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9413" y="2419418"/>
            <a:ext cx="30289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اعمال فشار بر سازه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376584"/>
            <a:ext cx="2590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اصلاح نوع </a:t>
            </a:r>
            <a:r>
              <a:rPr lang="fa-IR" dirty="0" err="1"/>
              <a:t>المانهای</a:t>
            </a:r>
            <a:r>
              <a:rPr lang="fa-IR" dirty="0"/>
              <a:t> سازه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/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عامل انفجار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154393"/>
            <a:ext cx="4467225" cy="3305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1154393"/>
            <a:ext cx="2895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مشخصات ماده منفجره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6"/>
          <a:stretch/>
        </p:blipFill>
        <p:spPr>
          <a:xfrm>
            <a:off x="95250" y="1535394"/>
            <a:ext cx="4933950" cy="3896882"/>
          </a:xfrm>
          <a:prstGeom prst="rect">
            <a:avLst/>
          </a:prstGeom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020" b="4211"/>
          <a:stretch/>
        </p:blipFill>
        <p:spPr bwMode="auto">
          <a:xfrm>
            <a:off x="76201" y="2057400"/>
            <a:ext cx="5589662" cy="343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6800" y="1916393"/>
            <a:ext cx="24668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نحوه برخورد اجزا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0" b="20249"/>
          <a:stretch/>
        </p:blipFill>
        <p:spPr>
          <a:xfrm>
            <a:off x="962167" y="2297394"/>
            <a:ext cx="3381233" cy="36462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2299241"/>
            <a:ext cx="2286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</a:t>
            </a:r>
            <a:r>
              <a:rPr lang="fa-IR" dirty="0" err="1"/>
              <a:t>اندرکنش</a:t>
            </a:r>
            <a:r>
              <a:rPr lang="fa-IR" dirty="0"/>
              <a:t> اجزا</a:t>
            </a:r>
            <a:endParaRPr lang="en-US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9"/>
          <a:stretch/>
        </p:blipFill>
        <p:spPr bwMode="auto">
          <a:xfrm>
            <a:off x="3733800" y="1209675"/>
            <a:ext cx="4488976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8200" y="1209675"/>
            <a:ext cx="2438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گرمای ویژه اجزا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7" b="22656"/>
          <a:stretch/>
        </p:blipFill>
        <p:spPr>
          <a:xfrm>
            <a:off x="3505200" y="1611035"/>
            <a:ext cx="5486400" cy="32562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24400" y="1625263"/>
            <a:ext cx="2286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دمای اولیه اجزا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62167" y="1535393"/>
            <a:ext cx="27716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مشخصات موج انفجار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تحلیل اثر انفجار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1905000"/>
            <a:ext cx="365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شکل سازه تحت اثر موج انفجار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29200" y="1905000"/>
            <a:ext cx="3581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شکل سازه تحت اثر فشار انفجار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03" y="2362200"/>
            <a:ext cx="4532897" cy="301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9" y="2362200"/>
            <a:ext cx="435475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1028"/>
            <a:ext cx="4038600" cy="228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648200" cy="48006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اتصال تمامی تیرهای شبکه عرشه به صورت صلب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اتصال عرشه به ستون ها در یک سمت غلتکی و در سمت دیگر مفصلی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cs typeface="B Titr" panose="00000700000000000000" pitchFamily="2" charset="-78"/>
              </a:rPr>
              <a:t>اتصال تیرهای به عرشه، به صورت صلب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نمونه دانشگاه درکسل</a:t>
            </a:r>
            <a:r>
              <a:rPr lang="en-US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(ادامه)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4" y="3619500"/>
            <a:ext cx="15049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4600575"/>
            <a:ext cx="5276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9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تحلیل اثر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سیالات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846960"/>
              </p:ext>
            </p:extLst>
          </p:nvPr>
        </p:nvGraphicFramePr>
        <p:xfrm>
          <a:off x="152400" y="1371600"/>
          <a:ext cx="42592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0" name="Equation" r:id="rId3" imgW="2336760" imgH="203040" progId="Equation.DSMT4">
                  <p:embed/>
                </p:oleObj>
              </mc:Choice>
              <mc:Fallback>
                <p:oleObj name="Equation" r:id="rId3" imgW="2336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371600"/>
                        <a:ext cx="4259263" cy="369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r="85199" b="23855"/>
          <a:stretch/>
        </p:blipFill>
        <p:spPr>
          <a:xfrm>
            <a:off x="205811" y="1752600"/>
            <a:ext cx="1241989" cy="3461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r="32598" b="24492"/>
          <a:stretch/>
        </p:blipFill>
        <p:spPr>
          <a:xfrm>
            <a:off x="1435692" y="1734592"/>
            <a:ext cx="4372779" cy="422182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600673"/>
              </p:ext>
            </p:extLst>
          </p:nvPr>
        </p:nvGraphicFramePr>
        <p:xfrm>
          <a:off x="4579937" y="1371600"/>
          <a:ext cx="42592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" name="Equation" r:id="rId6" imgW="2336760" imgH="203040" progId="Equation.DSMT4">
                  <p:embed/>
                </p:oleObj>
              </mc:Choice>
              <mc:Fallback>
                <p:oleObj name="Equation" r:id="rId6" imgW="2336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937" y="1371600"/>
                        <a:ext cx="4259263" cy="369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1741487"/>
            <a:ext cx="2667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تحلیل سازه تحت اثر سیال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7" b="12537"/>
          <a:stretch/>
        </p:blipFill>
        <p:spPr>
          <a:xfrm>
            <a:off x="1971746" y="1737649"/>
            <a:ext cx="7096054" cy="4415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5737" y="1798577"/>
            <a:ext cx="2514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تحلیل جریان سیال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4886980"/>
            <a:ext cx="5943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!!! زمان تحلیل هر دو فاز</a:t>
            </a: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 بایستی</a:t>
            </a:r>
            <a:r>
              <a:rPr lang="fa-IR" sz="2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 یکسان باشد !!!</a:t>
            </a:r>
            <a:endParaRPr lang="en-US" sz="28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36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00150"/>
            <a:ext cx="57721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/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سیال در 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CFD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1" y="1139588"/>
            <a:ext cx="30479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حجم </a:t>
            </a:r>
            <a:r>
              <a:rPr lang="fa-IR" dirty="0" err="1"/>
              <a:t>متناظر</a:t>
            </a:r>
            <a:r>
              <a:rPr lang="fa-IR" dirty="0"/>
              <a:t> با سیال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0" y="1520588"/>
            <a:ext cx="4963940" cy="327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5" b="22222"/>
          <a:stretch/>
        </p:blipFill>
        <p:spPr>
          <a:xfrm>
            <a:off x="371475" y="1520588"/>
            <a:ext cx="2335331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524000"/>
            <a:ext cx="3048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حذف همپوشانی سازه و سیال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3" b="16417"/>
          <a:stretch/>
        </p:blipFill>
        <p:spPr>
          <a:xfrm>
            <a:off x="379863" y="1901588"/>
            <a:ext cx="4649337" cy="39010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914401" y="1905000"/>
            <a:ext cx="32099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مشخصات مکانیکی سیال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4981575" cy="3619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1" y="2286000"/>
            <a:ext cx="320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مشخصات ورودی جریان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5"/>
          <a:stretch/>
        </p:blipFill>
        <p:spPr>
          <a:xfrm>
            <a:off x="520185" y="2743200"/>
            <a:ext cx="4972050" cy="30593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4401" y="2743200"/>
            <a:ext cx="320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مشخصات خروجی جریان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7"/>
          <a:stretch/>
        </p:blipFill>
        <p:spPr>
          <a:xfrm>
            <a:off x="381000" y="3200401"/>
            <a:ext cx="5419725" cy="26021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/>
          <p:cNvSpPr txBox="1"/>
          <p:nvPr/>
        </p:nvSpPr>
        <p:spPr>
          <a:xfrm>
            <a:off x="1142999" y="3200400"/>
            <a:ext cx="2819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شرایط مرزی جریان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419225"/>
            <a:ext cx="4086225" cy="36099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1371600"/>
            <a:ext cx="3276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شرایط مرزی کانال جریان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1866900"/>
            <a:ext cx="4714875" cy="3086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/>
          <p:cNvSpPr txBox="1"/>
          <p:nvPr/>
        </p:nvSpPr>
        <p:spPr>
          <a:xfrm>
            <a:off x="5105400" y="1828800"/>
            <a:ext cx="2743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شرایط اولیه جریان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57425"/>
            <a:ext cx="4505325" cy="22383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3000" y="2257425"/>
            <a:ext cx="2971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تعیین اندر کنش سیال و سازه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6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1" grpId="0" animBg="1"/>
      <p:bldP spid="23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اصلاحات مدل سازه در 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Standard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6" b="27078"/>
          <a:stretch/>
        </p:blipFill>
        <p:spPr>
          <a:xfrm>
            <a:off x="152400" y="1396397"/>
            <a:ext cx="4442488" cy="33756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52600" y="1400175"/>
            <a:ext cx="2895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4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sz="2000" dirty="0"/>
              <a:t>اصلاح فایل متنی مدل سیال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00175"/>
            <a:ext cx="3648075" cy="37814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15000" y="1403811"/>
            <a:ext cx="2895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تعریف </a:t>
            </a:r>
            <a:r>
              <a:rPr lang="fa-IR" dirty="0" err="1"/>
              <a:t>اندرکنش</a:t>
            </a:r>
            <a:r>
              <a:rPr lang="fa-IR" dirty="0"/>
              <a:t> سازه و سیال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29200" y="3629085"/>
            <a:ext cx="2743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اسم </a:t>
            </a:r>
            <a:r>
              <a:rPr lang="fa-IR" sz="2400" b="1" dirty="0" err="1" smtClean="0">
                <a:solidFill>
                  <a:schemeClr val="tx2"/>
                </a:solidFill>
                <a:cs typeface="B Nazanin" panose="00000400000000000000" pitchFamily="2" charset="-78"/>
              </a:rPr>
              <a:t>اندرکنش</a:t>
            </a:r>
            <a:r>
              <a:rPr lang="fa-IR" sz="2400" b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 در هر دو مدل یکسان باشد</a:t>
            </a:r>
            <a:endParaRPr lang="en-US" sz="2400" b="1" dirty="0">
              <a:solidFill>
                <a:schemeClr val="tx2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44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تحلیل همزمان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1729854"/>
            <a:ext cx="2743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تغییر شکل سازه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10200" y="1733490"/>
            <a:ext cx="2743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جریان سیال</a:t>
            </a:r>
            <a:endParaRPr lang="en-US" dirty="0"/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86" y="220980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مشخصات مصالح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52" y="1219200"/>
            <a:ext cx="4621248" cy="120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646662"/>
            <a:ext cx="4876799" cy="192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43280"/>
            <a:ext cx="5029200" cy="142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2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نتایج آزمایشگاهی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924424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19200"/>
            <a:ext cx="3733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3"/>
          <a:stretch/>
        </p:blipFill>
        <p:spPr>
          <a:xfrm>
            <a:off x="134094" y="1231740"/>
            <a:ext cx="7562106" cy="4492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9907" y="1231739"/>
            <a:ext cx="1981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فولاد</a:t>
            </a:r>
            <a:endParaRPr lang="en-US" dirty="0"/>
          </a:p>
        </p:txBody>
      </p:sp>
      <p:pic>
        <p:nvPicPr>
          <p:cNvPr id="1117" name="Picture 9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" b="2447"/>
          <a:stretch/>
        </p:blipFill>
        <p:spPr bwMode="auto">
          <a:xfrm>
            <a:off x="112187" y="1146870"/>
            <a:ext cx="7132320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9907" y="1143000"/>
            <a:ext cx="22097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چوب </a:t>
            </a:r>
            <a:r>
              <a:rPr lang="fa-IR" dirty="0" err="1"/>
              <a:t>بالسا</a:t>
            </a:r>
            <a:endParaRPr lang="en-US" dirty="0"/>
          </a:p>
        </p:txBody>
      </p:sp>
      <p:pic>
        <p:nvPicPr>
          <p:cNvPr id="1113" name="Picture 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3" y="1143000"/>
            <a:ext cx="7131024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0281" y="1143000"/>
            <a:ext cx="16764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مدلسازی (مصالح)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097600"/>
              </p:ext>
            </p:extLst>
          </p:nvPr>
        </p:nvGraphicFramePr>
        <p:xfrm>
          <a:off x="4444093" y="1219200"/>
          <a:ext cx="439510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Equation" r:id="rId6" imgW="2412720" imgH="711000" progId="Equation.DSMT4">
                  <p:embed/>
                </p:oleObj>
              </mc:Choice>
              <mc:Fallback>
                <p:oleObj name="Equation" r:id="rId6" imgW="241272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4093" y="1219200"/>
                        <a:ext cx="4395107" cy="1295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11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اجزا)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8077200" cy="4840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9682" y="1524000"/>
            <a:ext cx="2438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تیرها و ستونها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7315200" cy="4728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1223459"/>
            <a:ext cx="2743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09728" algn="ctr" rtl="1">
              <a:spcBef>
                <a:spcPts val="400"/>
              </a:spcBef>
              <a:buClr>
                <a:schemeClr val="accent1"/>
              </a:buClr>
              <a:buSzPct val="68000"/>
              <a:defRPr sz="2000">
                <a:solidFill>
                  <a:srgbClr val="0000FF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 err="1"/>
              <a:t>مدلسازی</a:t>
            </a:r>
            <a:r>
              <a:rPr lang="fa-IR" dirty="0"/>
              <a:t> عرشه  و </a:t>
            </a:r>
            <a:r>
              <a:rPr lang="fa-IR" dirty="0" err="1"/>
              <a:t>سرستون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495333"/>
              </p:ext>
            </p:extLst>
          </p:nvPr>
        </p:nvGraphicFramePr>
        <p:xfrm>
          <a:off x="3171825" y="5873750"/>
          <a:ext cx="56673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5" imgW="3111480" imgH="457200" progId="Equation.DSMT4">
                  <p:embed/>
                </p:oleObj>
              </mc:Choice>
              <mc:Fallback>
                <p:oleObj name="Equation" r:id="rId5" imgW="31114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1825" y="5873750"/>
                        <a:ext cx="566737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16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3" b="39985"/>
          <a:stretch/>
        </p:blipFill>
        <p:spPr>
          <a:xfrm>
            <a:off x="460064" y="1905000"/>
            <a:ext cx="2816536" cy="274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جزئیات </a:t>
            </a:r>
            <a:r>
              <a:rPr lang="fa-IR" sz="3600" dirty="0" err="1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مدلسازی</a:t>
            </a:r>
            <a:r>
              <a:rPr lang="fa-IR" sz="3600" dirty="0">
                <a:solidFill>
                  <a:srgbClr val="FF0000"/>
                </a:solidFill>
                <a:effectLst/>
                <a:cs typeface="B Titr" panose="00000700000000000000" pitchFamily="2" charset="-78"/>
              </a:rPr>
              <a:t> (تعیین ضخامت ورق ها)</a:t>
            </a:r>
            <a:endParaRPr lang="en-US" sz="3600" dirty="0">
              <a:solidFill>
                <a:srgbClr val="FF0000"/>
              </a:solidFill>
              <a:effectLst/>
              <a:cs typeface="B Titr" panose="00000700000000000000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685937"/>
              </p:ext>
            </p:extLst>
          </p:nvPr>
        </p:nvGraphicFramePr>
        <p:xfrm>
          <a:off x="2743200" y="1371600"/>
          <a:ext cx="37465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Equation" r:id="rId4" imgW="2057400" imgH="203040" progId="Equation.DSMT4">
                  <p:embed/>
                </p:oleObj>
              </mc:Choice>
              <mc:Fallback>
                <p:oleObj name="Equation" r:id="rId4" imgW="2057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3200" y="1371600"/>
                        <a:ext cx="3746500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3"/>
          <a:stretch/>
        </p:blipFill>
        <p:spPr>
          <a:xfrm>
            <a:off x="3238856" y="1905000"/>
            <a:ext cx="575274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782</Words>
  <Application>Microsoft Office PowerPoint</Application>
  <PresentationFormat>On-screen Show (4:3)</PresentationFormat>
  <Paragraphs>152</Paragraphs>
  <Slides>43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Concourse</vt:lpstr>
      <vt:lpstr>Equation</vt:lpstr>
      <vt:lpstr>            آموزش بارگذاری در آباکوس  میثم طالبی بهمن 94 MarketCode.ir    </vt:lpstr>
      <vt:lpstr>مزایای نرم افزار آباکوس</vt:lpstr>
      <vt:lpstr>نمونه دانشگاه درکسل</vt:lpstr>
      <vt:lpstr>نمونه دانشگاه درکسل (ادامه)</vt:lpstr>
      <vt:lpstr>مشخصات مصالح</vt:lpstr>
      <vt:lpstr>نتایج آزمایشگاهی</vt:lpstr>
      <vt:lpstr>جزئیات مدلسازی (مصالح)</vt:lpstr>
      <vt:lpstr>جزئیات مدلسازی (مدلسازی اجزا)</vt:lpstr>
      <vt:lpstr>جزئیات مدلسازی (تعیین ضخامت ورق ها)</vt:lpstr>
      <vt:lpstr>جزئیات مدلسازی (کنار هم قرار دادن اجزا)</vt:lpstr>
      <vt:lpstr>جزئیات مدلسازی (گیردار کردن پای ستون)</vt:lpstr>
      <vt:lpstr>جزئیات مدلسازی (اتصال تیرها به سرستون)</vt:lpstr>
      <vt:lpstr>جزئیات مدلسازی (اتصال عرشه به تیرها)</vt:lpstr>
      <vt:lpstr>جزئیات مدلسازی (مش بندی)</vt:lpstr>
      <vt:lpstr>جزئیات مدلسازی (ارزیابی مدل)</vt:lpstr>
      <vt:lpstr>انواع بارگذاری</vt:lpstr>
      <vt:lpstr>تحلیل بار استاتیکی</vt:lpstr>
      <vt:lpstr>اعمال بار استاتیکی </vt:lpstr>
      <vt:lpstr>نتایج تحلیل اثر بار استاتیکی</vt:lpstr>
      <vt:lpstr>تحلیل بار ضربه ای</vt:lpstr>
      <vt:lpstr>اعمال بار ضربه ای</vt:lpstr>
      <vt:lpstr>اعمال اثر برخورد</vt:lpstr>
      <vt:lpstr>نتایج تحلیل اثر بار ضربه ای</vt:lpstr>
      <vt:lpstr>تحلیل بار متحرک</vt:lpstr>
      <vt:lpstr>اثر بار متحرک</vt:lpstr>
      <vt:lpstr>اثر جرم متحرک</vt:lpstr>
      <vt:lpstr>اثر جرم-فنر متحرک</vt:lpstr>
      <vt:lpstr>نتایج تحلیل اثر بار متحرک</vt:lpstr>
      <vt:lpstr>تحلیل ارتعاشات محیطی (زلزله)</vt:lpstr>
      <vt:lpstr>اثر جابه جائی زمین بر سازه</vt:lpstr>
      <vt:lpstr>اثر ارتعاش آزاد سازه</vt:lpstr>
      <vt:lpstr>نتایج تحلیل اثر زلزله</vt:lpstr>
      <vt:lpstr>تحلیل تغییرات دما</vt:lpstr>
      <vt:lpstr>اثر تغییرات دما</vt:lpstr>
      <vt:lpstr>نتایج تحلیل اثر تغییر دما</vt:lpstr>
      <vt:lpstr>تحلیل بارهای انفجاری</vt:lpstr>
      <vt:lpstr>اعمال فشار ناشی از انفجار</vt:lpstr>
      <vt:lpstr>مدلسازی عامل انفجار</vt:lpstr>
      <vt:lpstr>نتایج تحلیل اثر انفجار</vt:lpstr>
      <vt:lpstr>تحلیل اثر سیالات</vt:lpstr>
      <vt:lpstr>مدلسازی سیال در CFD</vt:lpstr>
      <vt:lpstr>اصلاحات مدل سازه در Standard</vt:lpstr>
      <vt:lpstr>نتایج تحلیل همزمان</vt:lpstr>
    </vt:vector>
  </TitlesOfParts>
  <Company>SGS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آموزش بارگذاری در آباکوس</dc:title>
  <dc:creator>Pezhman</dc:creator>
  <cp:lastModifiedBy>MRT Pack 30 DVDs</cp:lastModifiedBy>
  <cp:revision>111</cp:revision>
  <dcterms:created xsi:type="dcterms:W3CDTF">2016-01-02T10:42:48Z</dcterms:created>
  <dcterms:modified xsi:type="dcterms:W3CDTF">2016-03-16T17:42:32Z</dcterms:modified>
</cp:coreProperties>
</file>