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300" r:id="rId1"/>
  </p:sldMasterIdLst>
  <p:notesMasterIdLst>
    <p:notesMasterId r:id="rId86"/>
  </p:notesMasterIdLst>
  <p:sldIdLst>
    <p:sldId id="512" r:id="rId2"/>
    <p:sldId id="513" r:id="rId3"/>
    <p:sldId id="514" r:id="rId4"/>
    <p:sldId id="515" r:id="rId5"/>
    <p:sldId id="479" r:id="rId6"/>
    <p:sldId id="257" r:id="rId7"/>
    <p:sldId id="258" r:id="rId8"/>
    <p:sldId id="260" r:id="rId9"/>
    <p:sldId id="259" r:id="rId10"/>
    <p:sldId id="264" r:id="rId11"/>
    <p:sldId id="263" r:id="rId12"/>
    <p:sldId id="265" r:id="rId13"/>
    <p:sldId id="266" r:id="rId14"/>
    <p:sldId id="267" r:id="rId15"/>
    <p:sldId id="268" r:id="rId16"/>
    <p:sldId id="285" r:id="rId17"/>
    <p:sldId id="272" r:id="rId18"/>
    <p:sldId id="273" r:id="rId19"/>
    <p:sldId id="436" r:id="rId20"/>
    <p:sldId id="276" r:id="rId21"/>
    <p:sldId id="437" r:id="rId22"/>
    <p:sldId id="289" r:id="rId23"/>
    <p:sldId id="441" r:id="rId24"/>
    <p:sldId id="280" r:id="rId25"/>
    <p:sldId id="292" r:id="rId26"/>
    <p:sldId id="293" r:id="rId27"/>
    <p:sldId id="291" r:id="rId28"/>
    <p:sldId id="290" r:id="rId29"/>
    <p:sldId id="440" r:id="rId30"/>
    <p:sldId id="283" r:id="rId31"/>
    <p:sldId id="480" r:id="rId32"/>
    <p:sldId id="481" r:id="rId33"/>
    <p:sldId id="294" r:id="rId34"/>
    <p:sldId id="287" r:id="rId35"/>
    <p:sldId id="295" r:id="rId36"/>
    <p:sldId id="299" r:id="rId37"/>
    <p:sldId id="296" r:id="rId38"/>
    <p:sldId id="297" r:id="rId39"/>
    <p:sldId id="302" r:id="rId40"/>
    <p:sldId id="303" r:id="rId41"/>
    <p:sldId id="315" r:id="rId42"/>
    <p:sldId id="483" r:id="rId43"/>
    <p:sldId id="484" r:id="rId44"/>
    <p:sldId id="347" r:id="rId45"/>
    <p:sldId id="485" r:id="rId46"/>
    <p:sldId id="486" r:id="rId47"/>
    <p:sldId id="320" r:id="rId48"/>
    <p:sldId id="344" r:id="rId49"/>
    <p:sldId id="321" r:id="rId50"/>
    <p:sldId id="345" r:id="rId51"/>
    <p:sldId id="322" r:id="rId52"/>
    <p:sldId id="348" r:id="rId53"/>
    <p:sldId id="318" r:id="rId54"/>
    <p:sldId id="323" r:id="rId55"/>
    <p:sldId id="324" r:id="rId56"/>
    <p:sldId id="335" r:id="rId57"/>
    <p:sldId id="336" r:id="rId58"/>
    <p:sldId id="326" r:id="rId59"/>
    <p:sldId id="339" r:id="rId60"/>
    <p:sldId id="487" r:id="rId61"/>
    <p:sldId id="488" r:id="rId62"/>
    <p:sldId id="490" r:id="rId63"/>
    <p:sldId id="356" r:id="rId64"/>
    <p:sldId id="451" r:id="rId65"/>
    <p:sldId id="367" r:id="rId66"/>
    <p:sldId id="491" r:id="rId67"/>
    <p:sldId id="492" r:id="rId68"/>
    <p:sldId id="493" r:id="rId69"/>
    <p:sldId id="368" r:id="rId70"/>
    <p:sldId id="452" r:id="rId71"/>
    <p:sldId id="456" r:id="rId72"/>
    <p:sldId id="458" r:id="rId73"/>
    <p:sldId id="494" r:id="rId74"/>
    <p:sldId id="495" r:id="rId75"/>
    <p:sldId id="496" r:id="rId76"/>
    <p:sldId id="497" r:id="rId77"/>
    <p:sldId id="498" r:id="rId78"/>
    <p:sldId id="499" r:id="rId79"/>
    <p:sldId id="506" r:id="rId80"/>
    <p:sldId id="503" r:id="rId81"/>
    <p:sldId id="507" r:id="rId82"/>
    <p:sldId id="508" r:id="rId83"/>
    <p:sldId id="510" r:id="rId84"/>
    <p:sldId id="511" r:id="rId8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44" autoAdjust="0"/>
    <p:restoredTop sz="94660"/>
  </p:normalViewPr>
  <p:slideViewPr>
    <p:cSldViewPr>
      <p:cViewPr varScale="1">
        <p:scale>
          <a:sx n="88" d="100"/>
          <a:sy n="88" d="100"/>
        </p:scale>
        <p:origin x="846"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89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3C899ABB-C647-4239-978A-C938D125B0C5}" type="datetimeFigureOut">
              <a:rPr lang="en-US"/>
              <a:pPr>
                <a:defRPr/>
              </a:pPr>
              <a:t>2/7/2017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9A6A6128-C551-4215-8206-6FAD8E0DEFA8}"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0" hangingPunct="0"/>
            <a:fld id="{CCD89239-16F3-4F6E-971B-07FFA927CB5D}" type="slidenum">
              <a:rPr lang="ar-SA" altLang="fa-IR" b="1">
                <a:solidFill>
                  <a:srgbClr val="000000"/>
                </a:solidFill>
                <a:cs typeface="Titr" pitchFamily="10" charset="0"/>
              </a:rPr>
              <a:pPr algn="r" rtl="1" eaLnBrk="0" hangingPunct="0"/>
              <a:t>2</a:t>
            </a:fld>
            <a:endParaRPr lang="en-US" altLang="fa-IR" b="1">
              <a:solidFill>
                <a:srgbClr val="000000"/>
              </a:solidFill>
              <a:cs typeface="Titr" pitchFamily="10" charset="0"/>
            </a:endParaRPr>
          </a:p>
        </p:txBody>
      </p:sp>
      <p:sp>
        <p:nvSpPr>
          <p:cNvPr id="61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a-IR" altLang="fa-IR" smtClean="0">
              <a:cs typeface="Times New Roman (Arabic)" panose="02020603050405020304" pitchFamily="18" charset="0"/>
            </a:endParaRPr>
          </a:p>
        </p:txBody>
      </p:sp>
    </p:spTree>
    <p:extLst>
      <p:ext uri="{BB962C8B-B14F-4D97-AF65-F5344CB8AC3E}">
        <p14:creationId xmlns:p14="http://schemas.microsoft.com/office/powerpoint/2010/main" val="105986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CEAF600-F027-48E5-A040-49015435E195}" type="slidenum">
              <a:rPr lang="en-US" altLang="en-US"/>
              <a:pPr/>
              <a:t>5</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8BC745D-91DB-4B62-9FF4-7328CE26352E}" type="slidenum">
              <a:rPr lang="en-US" altLang="en-US"/>
              <a:pPr/>
              <a:t>15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6AAC6C1-5E25-4A94-B338-8956DBCE7D59}" type="slidenum">
              <a:rPr lang="en-US" altLang="en-US"/>
              <a:pPr/>
              <a:t>34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D99A517-A087-4765-BAE2-3D4050A9DFB3}" type="slidenum">
              <a:rPr lang="en-US" altLang="en-US"/>
              <a:pPr/>
              <a:t>56</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0C2EE991-C5C3-440B-BFF5-C41AA1B914E0}" type="datetime1">
              <a:rPr lang="en-US"/>
              <a:pPr>
                <a:defRPr/>
              </a:pPr>
              <a:t>2/7/2017</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Saeedsun.ir</a:t>
            </a:r>
          </a:p>
        </p:txBody>
      </p:sp>
      <p:sp>
        <p:nvSpPr>
          <p:cNvPr id="6" name="Slide Number Placeholder 5"/>
          <p:cNvSpPr>
            <a:spLocks noGrp="1"/>
          </p:cNvSpPr>
          <p:nvPr>
            <p:ph type="sldNum" sz="quarter" idx="12"/>
          </p:nvPr>
        </p:nvSpPr>
        <p:spPr/>
        <p:txBody>
          <a:bodyPr/>
          <a:lstStyle>
            <a:lvl1pPr>
              <a:defRPr/>
            </a:lvl1pPr>
          </a:lstStyle>
          <a:p>
            <a:fld id="{0F679EFD-D3BF-434B-B735-4CCA3452E443}" type="slidenum">
              <a:rPr lang="en-US" altLang="en-US"/>
              <a:pPr/>
              <a:t>‹#›</a:t>
            </a:fld>
            <a:endParaRPr lang="en-US" altLang="en-US"/>
          </a:p>
        </p:txBody>
      </p:sp>
    </p:spTree>
    <p:extLst>
      <p:ext uri="{BB962C8B-B14F-4D97-AF65-F5344CB8AC3E}">
        <p14:creationId xmlns:p14="http://schemas.microsoft.com/office/powerpoint/2010/main" val="2445351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EEB891D-C698-4AA8-9ED9-E24D57BC4222}" type="datetime1">
              <a:rPr lang="en-US"/>
              <a:pPr>
                <a:defRPr/>
              </a:pPr>
              <a:t>2/7/2017</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Saeedsun.ir</a:t>
            </a:r>
          </a:p>
        </p:txBody>
      </p:sp>
      <p:sp>
        <p:nvSpPr>
          <p:cNvPr id="7" name="Slide Number Placeholder 5"/>
          <p:cNvSpPr>
            <a:spLocks noGrp="1"/>
          </p:cNvSpPr>
          <p:nvPr>
            <p:ph type="sldNum" sz="quarter" idx="12"/>
          </p:nvPr>
        </p:nvSpPr>
        <p:spPr/>
        <p:txBody>
          <a:bodyPr/>
          <a:lstStyle>
            <a:lvl1pPr>
              <a:defRPr/>
            </a:lvl1pPr>
          </a:lstStyle>
          <a:p>
            <a:fld id="{76C13C2E-472F-407A-B40D-CF79BCB309BE}" type="slidenum">
              <a:rPr lang="en-US" altLang="en-US"/>
              <a:pPr/>
              <a:t>‹#›</a:t>
            </a:fld>
            <a:endParaRPr lang="en-US" altLang="en-US"/>
          </a:p>
        </p:txBody>
      </p:sp>
    </p:spTree>
    <p:extLst>
      <p:ext uri="{BB962C8B-B14F-4D97-AF65-F5344CB8AC3E}">
        <p14:creationId xmlns:p14="http://schemas.microsoft.com/office/powerpoint/2010/main" val="562407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1E7E348-8741-4C01-9E63-60313692E462}" type="datetime1">
              <a:rPr lang="en-US"/>
              <a:pPr>
                <a:defRPr/>
              </a:pPr>
              <a:t>2/7/2017</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Saeedsun.ir</a:t>
            </a:r>
          </a:p>
        </p:txBody>
      </p:sp>
      <p:sp>
        <p:nvSpPr>
          <p:cNvPr id="6" name="Slide Number Placeholder 5"/>
          <p:cNvSpPr>
            <a:spLocks noGrp="1"/>
          </p:cNvSpPr>
          <p:nvPr>
            <p:ph type="sldNum" sz="quarter" idx="12"/>
          </p:nvPr>
        </p:nvSpPr>
        <p:spPr/>
        <p:txBody>
          <a:bodyPr/>
          <a:lstStyle>
            <a:lvl1pPr>
              <a:defRPr/>
            </a:lvl1pPr>
          </a:lstStyle>
          <a:p>
            <a:fld id="{A33C20F1-75ED-4C92-9E7B-C9E78D1EBF53}" type="slidenum">
              <a:rPr lang="en-US" altLang="en-US"/>
              <a:pPr/>
              <a:t>‹#›</a:t>
            </a:fld>
            <a:endParaRPr lang="en-US" altLang="en-US"/>
          </a:p>
        </p:txBody>
      </p:sp>
    </p:spTree>
    <p:extLst>
      <p:ext uri="{BB962C8B-B14F-4D97-AF65-F5344CB8AC3E}">
        <p14:creationId xmlns:p14="http://schemas.microsoft.com/office/powerpoint/2010/main" val="4100635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p:cNvSpPr txBox="1"/>
          <p:nvPr/>
        </p:nvSpPr>
        <p:spPr>
          <a:xfrm>
            <a:off x="674688" y="971550"/>
            <a:ext cx="600075"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eaLnBrk="1" hangingPunct="1">
              <a:defRPr/>
            </a:pPr>
            <a:r>
              <a:rPr lang="en-US" dirty="0"/>
              <a:t>“</a:t>
            </a:r>
          </a:p>
        </p:txBody>
      </p:sp>
      <p:sp>
        <p:nvSpPr>
          <p:cNvPr id="6" name="TextBox 5"/>
          <p:cNvSpPr txBox="1"/>
          <p:nvPr/>
        </p:nvSpPr>
        <p:spPr>
          <a:xfrm>
            <a:off x="6999288" y="2613025"/>
            <a:ext cx="601662"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eaLnBrk="1" hangingPunct="1">
              <a:defRPr/>
            </a:pPr>
            <a:r>
              <a:rPr lang="en-US" dirty="0"/>
              <a:t>”</a:t>
            </a:r>
          </a:p>
        </p:txBody>
      </p:sp>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rtlCol="0">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3"/>
          <p:cNvSpPr>
            <a:spLocks noGrp="1"/>
          </p:cNvSpPr>
          <p:nvPr>
            <p:ph type="dt" sz="half" idx="15"/>
          </p:nvPr>
        </p:nvSpPr>
        <p:spPr/>
        <p:txBody>
          <a:bodyPr/>
          <a:lstStyle>
            <a:lvl1pPr>
              <a:defRPr/>
            </a:lvl1pPr>
          </a:lstStyle>
          <a:p>
            <a:pPr>
              <a:defRPr/>
            </a:pPr>
            <a:fld id="{BCF94D4F-B8C5-4FA1-BCD6-8C21655D9865}" type="datetime1">
              <a:rPr lang="en-US"/>
              <a:pPr>
                <a:defRPr/>
              </a:pPr>
              <a:t>2/7/2017</a:t>
            </a:fld>
            <a:endParaRPr lang="en-US"/>
          </a:p>
        </p:txBody>
      </p:sp>
      <p:sp>
        <p:nvSpPr>
          <p:cNvPr id="8" name="Footer Placeholder 4"/>
          <p:cNvSpPr>
            <a:spLocks noGrp="1"/>
          </p:cNvSpPr>
          <p:nvPr>
            <p:ph type="ftr" sz="quarter" idx="16"/>
          </p:nvPr>
        </p:nvSpPr>
        <p:spPr/>
        <p:txBody>
          <a:bodyPr/>
          <a:lstStyle>
            <a:lvl1pPr>
              <a:defRPr/>
            </a:lvl1pPr>
          </a:lstStyle>
          <a:p>
            <a:pPr>
              <a:defRPr/>
            </a:pPr>
            <a:r>
              <a:rPr lang="en-US"/>
              <a:t>Saeedsun.ir</a:t>
            </a:r>
          </a:p>
        </p:txBody>
      </p:sp>
      <p:sp>
        <p:nvSpPr>
          <p:cNvPr id="9" name="Slide Number Placeholder 5"/>
          <p:cNvSpPr>
            <a:spLocks noGrp="1"/>
          </p:cNvSpPr>
          <p:nvPr>
            <p:ph type="sldNum" sz="quarter" idx="17"/>
          </p:nvPr>
        </p:nvSpPr>
        <p:spPr/>
        <p:txBody>
          <a:bodyPr/>
          <a:lstStyle>
            <a:lvl1pPr>
              <a:defRPr/>
            </a:lvl1pPr>
          </a:lstStyle>
          <a:p>
            <a:fld id="{01857D70-298B-4FE7-B7AE-60E6E92D41E4}" type="slidenum">
              <a:rPr lang="en-US" altLang="en-US"/>
              <a:pPr/>
              <a:t>‹#›</a:t>
            </a:fld>
            <a:endParaRPr lang="en-US" altLang="en-US"/>
          </a:p>
        </p:txBody>
      </p:sp>
    </p:spTree>
    <p:extLst>
      <p:ext uri="{BB962C8B-B14F-4D97-AF65-F5344CB8AC3E}">
        <p14:creationId xmlns:p14="http://schemas.microsoft.com/office/powerpoint/2010/main" val="3919263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338C8D8-2BAD-4772-81E3-463E8C8949DD}" type="datetime1">
              <a:rPr lang="en-US"/>
              <a:pPr>
                <a:defRPr/>
              </a:pPr>
              <a:t>2/7/2017</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Saeedsun.ir</a:t>
            </a:r>
          </a:p>
        </p:txBody>
      </p:sp>
      <p:sp>
        <p:nvSpPr>
          <p:cNvPr id="6" name="Slide Number Placeholder 5"/>
          <p:cNvSpPr>
            <a:spLocks noGrp="1"/>
          </p:cNvSpPr>
          <p:nvPr>
            <p:ph type="sldNum" sz="quarter" idx="12"/>
          </p:nvPr>
        </p:nvSpPr>
        <p:spPr/>
        <p:txBody>
          <a:bodyPr/>
          <a:lstStyle>
            <a:lvl1pPr>
              <a:defRPr/>
            </a:lvl1pPr>
          </a:lstStyle>
          <a:p>
            <a:fld id="{6770D283-CE50-4FB4-86A1-E6E7D39868EF}" type="slidenum">
              <a:rPr lang="en-US" altLang="en-US"/>
              <a:pPr/>
              <a:t>‹#›</a:t>
            </a:fld>
            <a:endParaRPr lang="en-US" altLang="en-US"/>
          </a:p>
        </p:txBody>
      </p:sp>
    </p:spTree>
    <p:extLst>
      <p:ext uri="{BB962C8B-B14F-4D97-AF65-F5344CB8AC3E}">
        <p14:creationId xmlns:p14="http://schemas.microsoft.com/office/powerpoint/2010/main" val="4078272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cxnSp>
        <p:nvCxnSpPr>
          <p:cNvPr id="9" name="Straight Connector 8"/>
          <p:cNvCxnSpPr/>
          <p:nvPr/>
        </p:nvCxnSpPr>
        <p:spPr>
          <a:xfrm>
            <a:off x="2795588"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5222875"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489475" y="2667000"/>
            <a:ext cx="2196084"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2905586" y="2667000"/>
            <a:ext cx="2210671"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5344917" y="2667000"/>
            <a:ext cx="2199658"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Date Placeholder 3"/>
          <p:cNvSpPr>
            <a:spLocks noGrp="1"/>
          </p:cNvSpPr>
          <p:nvPr>
            <p:ph type="dt" sz="half" idx="18"/>
          </p:nvPr>
        </p:nvSpPr>
        <p:spPr/>
        <p:txBody>
          <a:bodyPr/>
          <a:lstStyle>
            <a:lvl1pPr>
              <a:defRPr/>
            </a:lvl1pPr>
          </a:lstStyle>
          <a:p>
            <a:pPr>
              <a:defRPr/>
            </a:pPr>
            <a:fld id="{4BEF310F-7B78-4EF0-BC57-5EA93D05D62C}" type="datetime1">
              <a:rPr lang="en-US"/>
              <a:pPr>
                <a:defRPr/>
              </a:pPr>
              <a:t>2/7/2017</a:t>
            </a:fld>
            <a:endParaRPr lang="en-US"/>
          </a:p>
        </p:txBody>
      </p:sp>
      <p:sp>
        <p:nvSpPr>
          <p:cNvPr id="12" name="Footer Placeholder 4"/>
          <p:cNvSpPr>
            <a:spLocks noGrp="1"/>
          </p:cNvSpPr>
          <p:nvPr>
            <p:ph type="ftr" sz="quarter" idx="19"/>
          </p:nvPr>
        </p:nvSpPr>
        <p:spPr/>
        <p:txBody>
          <a:bodyPr/>
          <a:lstStyle>
            <a:lvl1pPr>
              <a:defRPr/>
            </a:lvl1pPr>
          </a:lstStyle>
          <a:p>
            <a:pPr>
              <a:defRPr/>
            </a:pPr>
            <a:r>
              <a:rPr lang="en-US"/>
              <a:t>Saeedsun.ir</a:t>
            </a:r>
          </a:p>
        </p:txBody>
      </p:sp>
      <p:sp>
        <p:nvSpPr>
          <p:cNvPr id="13" name="Slide Number Placeholder 5"/>
          <p:cNvSpPr>
            <a:spLocks noGrp="1"/>
          </p:cNvSpPr>
          <p:nvPr>
            <p:ph type="sldNum" sz="quarter" idx="20"/>
          </p:nvPr>
        </p:nvSpPr>
        <p:spPr/>
        <p:txBody>
          <a:bodyPr/>
          <a:lstStyle>
            <a:lvl1pPr>
              <a:defRPr/>
            </a:lvl1pPr>
          </a:lstStyle>
          <a:p>
            <a:fld id="{533DBFC2-A9AC-4304-AE93-DD9C98CF01AD}" type="slidenum">
              <a:rPr lang="en-US" altLang="en-US"/>
              <a:pPr/>
              <a:t>‹#›</a:t>
            </a:fld>
            <a:endParaRPr lang="en-US" altLang="en-US"/>
          </a:p>
        </p:txBody>
      </p:sp>
    </p:spTree>
    <p:extLst>
      <p:ext uri="{BB962C8B-B14F-4D97-AF65-F5344CB8AC3E}">
        <p14:creationId xmlns:p14="http://schemas.microsoft.com/office/powerpoint/2010/main" val="3741130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cxnSp>
        <p:nvCxnSpPr>
          <p:cNvPr id="12" name="Straight Connector 11"/>
          <p:cNvCxnSpPr/>
          <p:nvPr/>
        </p:nvCxnSpPr>
        <p:spPr>
          <a:xfrm>
            <a:off x="2795588"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5222875"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22" name="Text Placeholder 3"/>
          <p:cNvSpPr>
            <a:spLocks noGrp="1"/>
          </p:cNvSpPr>
          <p:nvPr>
            <p:ph type="body" sz="half" idx="18"/>
          </p:nvPr>
        </p:nvSpPr>
        <p:spPr>
          <a:xfrm>
            <a:off x="489475" y="4827212"/>
            <a:ext cx="2205612"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23" name="Text Placeholder 3"/>
          <p:cNvSpPr>
            <a:spLocks noGrp="1"/>
          </p:cNvSpPr>
          <p:nvPr>
            <p:ph type="body" sz="half" idx="19"/>
          </p:nvPr>
        </p:nvSpPr>
        <p:spPr>
          <a:xfrm>
            <a:off x="2916776" y="4827211"/>
            <a:ext cx="2201378"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24" name="Text Placeholder 3"/>
          <p:cNvSpPr>
            <a:spLocks noGrp="1"/>
          </p:cNvSpPr>
          <p:nvPr>
            <p:ph type="body" sz="half" idx="20"/>
          </p:nvPr>
        </p:nvSpPr>
        <p:spPr>
          <a:xfrm>
            <a:off x="5344824" y="4827209"/>
            <a:ext cx="2202571"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3"/>
          <p:cNvSpPr>
            <a:spLocks noGrp="1"/>
          </p:cNvSpPr>
          <p:nvPr>
            <p:ph type="dt" sz="half" idx="23"/>
          </p:nvPr>
        </p:nvSpPr>
        <p:spPr/>
        <p:txBody>
          <a:bodyPr/>
          <a:lstStyle>
            <a:lvl1pPr>
              <a:defRPr/>
            </a:lvl1pPr>
          </a:lstStyle>
          <a:p>
            <a:pPr>
              <a:defRPr/>
            </a:pPr>
            <a:fld id="{E0F7EB99-2ED9-4A9E-AFE7-63CD721C4F69}" type="datetime1">
              <a:rPr lang="en-US"/>
              <a:pPr>
                <a:defRPr/>
              </a:pPr>
              <a:t>2/7/2017</a:t>
            </a:fld>
            <a:endParaRPr lang="en-US"/>
          </a:p>
        </p:txBody>
      </p:sp>
      <p:sp>
        <p:nvSpPr>
          <p:cNvPr id="16" name="Footer Placeholder 4"/>
          <p:cNvSpPr>
            <a:spLocks noGrp="1"/>
          </p:cNvSpPr>
          <p:nvPr>
            <p:ph type="ftr" sz="quarter" idx="24"/>
          </p:nvPr>
        </p:nvSpPr>
        <p:spPr/>
        <p:txBody>
          <a:bodyPr/>
          <a:lstStyle>
            <a:lvl1pPr>
              <a:defRPr/>
            </a:lvl1pPr>
          </a:lstStyle>
          <a:p>
            <a:pPr>
              <a:defRPr/>
            </a:pPr>
            <a:r>
              <a:rPr lang="en-US"/>
              <a:t>Saeedsun.ir</a:t>
            </a:r>
          </a:p>
        </p:txBody>
      </p:sp>
      <p:sp>
        <p:nvSpPr>
          <p:cNvPr id="17" name="Slide Number Placeholder 5"/>
          <p:cNvSpPr>
            <a:spLocks noGrp="1"/>
          </p:cNvSpPr>
          <p:nvPr>
            <p:ph type="sldNum" sz="quarter" idx="25"/>
          </p:nvPr>
        </p:nvSpPr>
        <p:spPr/>
        <p:txBody>
          <a:bodyPr/>
          <a:lstStyle>
            <a:lvl1pPr>
              <a:defRPr/>
            </a:lvl1pPr>
          </a:lstStyle>
          <a:p>
            <a:fld id="{A1B61534-6CAC-4260-B504-5AD0894BE605}" type="slidenum">
              <a:rPr lang="en-US" altLang="en-US"/>
              <a:pPr/>
              <a:t>‹#›</a:t>
            </a:fld>
            <a:endParaRPr lang="en-US" altLang="en-US"/>
          </a:p>
        </p:txBody>
      </p:sp>
    </p:spTree>
    <p:extLst>
      <p:ext uri="{BB962C8B-B14F-4D97-AF65-F5344CB8AC3E}">
        <p14:creationId xmlns:p14="http://schemas.microsoft.com/office/powerpoint/2010/main" val="823941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906ADC36-3A58-4E8A-91A0-618BE1791877}" type="datetime1">
              <a:rPr lang="en-US"/>
              <a:pPr>
                <a:defRPr/>
              </a:pPr>
              <a:t>2/7/2017</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Saeedsun.ir</a:t>
            </a:r>
          </a:p>
        </p:txBody>
      </p:sp>
      <p:sp>
        <p:nvSpPr>
          <p:cNvPr id="6" name="Slide Number Placeholder 5"/>
          <p:cNvSpPr>
            <a:spLocks noGrp="1"/>
          </p:cNvSpPr>
          <p:nvPr>
            <p:ph type="sldNum" sz="quarter" idx="12"/>
          </p:nvPr>
        </p:nvSpPr>
        <p:spPr/>
        <p:txBody>
          <a:bodyPr/>
          <a:lstStyle>
            <a:lvl1pPr>
              <a:defRPr/>
            </a:lvl1pPr>
          </a:lstStyle>
          <a:p>
            <a:fld id="{65141CCD-6F1E-4AFB-A1FA-3EF6226E02FE}" type="slidenum">
              <a:rPr lang="en-US" altLang="en-US"/>
              <a:pPr/>
              <a:t>‹#›</a:t>
            </a:fld>
            <a:endParaRPr lang="en-US" altLang="en-US"/>
          </a:p>
        </p:txBody>
      </p:sp>
    </p:spTree>
    <p:extLst>
      <p:ext uri="{BB962C8B-B14F-4D97-AF65-F5344CB8AC3E}">
        <p14:creationId xmlns:p14="http://schemas.microsoft.com/office/powerpoint/2010/main" val="42906011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7667C28E-AF62-48C8-9A57-24929EC6915E}" type="datetime1">
              <a:rPr lang="en-US"/>
              <a:pPr>
                <a:defRPr/>
              </a:pPr>
              <a:t>2/7/2017</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Saeedsun.ir</a:t>
            </a:r>
          </a:p>
        </p:txBody>
      </p:sp>
      <p:sp>
        <p:nvSpPr>
          <p:cNvPr id="6" name="Slide Number Placeholder 5"/>
          <p:cNvSpPr>
            <a:spLocks noGrp="1"/>
          </p:cNvSpPr>
          <p:nvPr>
            <p:ph type="sldNum" sz="quarter" idx="12"/>
          </p:nvPr>
        </p:nvSpPr>
        <p:spPr/>
        <p:txBody>
          <a:bodyPr/>
          <a:lstStyle>
            <a:lvl1pPr>
              <a:defRPr/>
            </a:lvl1pPr>
          </a:lstStyle>
          <a:p>
            <a:fld id="{39B74B35-4C66-4E70-B303-FCBC97A2AA95}" type="slidenum">
              <a:rPr lang="en-US" altLang="en-US"/>
              <a:pPr/>
              <a:t>‹#›</a:t>
            </a:fld>
            <a:endParaRPr lang="en-US" altLang="en-US"/>
          </a:p>
        </p:txBody>
      </p:sp>
    </p:spTree>
    <p:extLst>
      <p:ext uri="{BB962C8B-B14F-4D97-AF65-F5344CB8AC3E}">
        <p14:creationId xmlns:p14="http://schemas.microsoft.com/office/powerpoint/2010/main" val="7940538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Rectangle 19"/>
          <p:cNvSpPr>
            <a:spLocks noGrp="1" noChangeArrowheads="1"/>
          </p:cNvSpPr>
          <p:nvPr>
            <p:ph type="dt" sz="half" idx="10"/>
          </p:nvPr>
        </p:nvSpPr>
        <p:spPr/>
        <p:txBody>
          <a:bodyPr/>
          <a:lstStyle>
            <a:lvl1pPr>
              <a:defRPr/>
            </a:lvl1pPr>
          </a:lstStyle>
          <a:p>
            <a:pPr>
              <a:defRPr/>
            </a:pPr>
            <a:fld id="{B9B76031-7678-4B05-B1AA-6AAFE9257CC1}" type="datetime1">
              <a:rPr lang="en-US"/>
              <a:pPr>
                <a:defRPr/>
              </a:pPr>
              <a:t>2/7/2017</a:t>
            </a:fld>
            <a:endParaRPr lang="en-US"/>
          </a:p>
        </p:txBody>
      </p:sp>
      <p:sp>
        <p:nvSpPr>
          <p:cNvPr id="6" name="Rectangle 20"/>
          <p:cNvSpPr>
            <a:spLocks noGrp="1" noChangeArrowheads="1"/>
          </p:cNvSpPr>
          <p:nvPr>
            <p:ph type="ftr" sz="quarter" idx="11"/>
          </p:nvPr>
        </p:nvSpPr>
        <p:spPr/>
        <p:txBody>
          <a:bodyPr/>
          <a:lstStyle>
            <a:lvl1pPr>
              <a:defRPr/>
            </a:lvl1pPr>
          </a:lstStyle>
          <a:p>
            <a:pPr>
              <a:defRPr/>
            </a:pPr>
            <a:r>
              <a:rPr lang="en-US"/>
              <a:t>Saeedsun.ir</a:t>
            </a:r>
          </a:p>
        </p:txBody>
      </p:sp>
      <p:sp>
        <p:nvSpPr>
          <p:cNvPr id="7" name="Rectangle 21"/>
          <p:cNvSpPr>
            <a:spLocks noGrp="1" noChangeArrowheads="1"/>
          </p:cNvSpPr>
          <p:nvPr>
            <p:ph type="sldNum" sz="quarter" idx="12"/>
          </p:nvPr>
        </p:nvSpPr>
        <p:spPr/>
        <p:txBody>
          <a:bodyPr/>
          <a:lstStyle>
            <a:lvl1pPr>
              <a:defRPr/>
            </a:lvl1pPr>
          </a:lstStyle>
          <a:p>
            <a:fld id="{2364A875-F1A2-4847-834B-F43424105724}" type="slidenum">
              <a:rPr lang="ar-SA" altLang="en-US"/>
              <a:pPr/>
              <a:t>‹#›</a:t>
            </a:fld>
            <a:endParaRPr lang="en-US" altLang="en-US"/>
          </a:p>
        </p:txBody>
      </p:sp>
    </p:spTree>
    <p:extLst>
      <p:ext uri="{BB962C8B-B14F-4D97-AF65-F5344CB8AC3E}">
        <p14:creationId xmlns:p14="http://schemas.microsoft.com/office/powerpoint/2010/main" val="2974010426"/>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5615" y="273051"/>
            <a:ext cx="8226425" cy="58229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r>
              <a:rPr lang="en-US" smtClean="0"/>
              <a:t>www.SaberiMiT.Blogfa.Com</a:t>
            </a:r>
            <a:endParaRPr lang="en-US"/>
          </a:p>
        </p:txBody>
      </p:sp>
      <p:sp>
        <p:nvSpPr>
          <p:cNvPr id="5" name="Slide Number Placeholder 22"/>
          <p:cNvSpPr>
            <a:spLocks noGrp="1"/>
          </p:cNvSpPr>
          <p:nvPr>
            <p:ph type="sldNum" sz="quarter" idx="12"/>
          </p:nvPr>
        </p:nvSpPr>
        <p:spPr/>
        <p:txBody>
          <a:bodyPr/>
          <a:lstStyle>
            <a:lvl1pPr>
              <a:defRPr/>
            </a:lvl1pPr>
          </a:lstStyle>
          <a:p>
            <a:pPr>
              <a:defRPr/>
            </a:pPr>
            <a:fld id="{A2814A13-0CA7-45F7-9C01-E34ADB8C6C3B}" type="slidenum">
              <a:rPr lang="en-US"/>
              <a:pPr>
                <a:defRPr/>
              </a:pPr>
              <a:t>‹#›</a:t>
            </a:fld>
            <a:endParaRPr lang="en-US"/>
          </a:p>
        </p:txBody>
      </p:sp>
    </p:spTree>
    <p:extLst>
      <p:ext uri="{BB962C8B-B14F-4D97-AF65-F5344CB8AC3E}">
        <p14:creationId xmlns:p14="http://schemas.microsoft.com/office/powerpoint/2010/main" val="1942981205"/>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F350319A-2703-4D90-8B3F-95D53445DE48}" type="datetime1">
              <a:rPr lang="en-US"/>
              <a:pPr>
                <a:defRPr/>
              </a:pPr>
              <a:t>2/7/2017</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Saeedsun.ir</a:t>
            </a:r>
          </a:p>
        </p:txBody>
      </p:sp>
      <p:sp>
        <p:nvSpPr>
          <p:cNvPr id="6" name="Slide Number Placeholder 5"/>
          <p:cNvSpPr>
            <a:spLocks noGrp="1"/>
          </p:cNvSpPr>
          <p:nvPr>
            <p:ph type="sldNum" sz="quarter" idx="12"/>
          </p:nvPr>
        </p:nvSpPr>
        <p:spPr/>
        <p:txBody>
          <a:bodyPr/>
          <a:lstStyle>
            <a:lvl1pPr>
              <a:defRPr/>
            </a:lvl1pPr>
          </a:lstStyle>
          <a:p>
            <a:fld id="{0A482725-9E13-4403-87C0-73FECAC885EE}" type="slidenum">
              <a:rPr lang="en-US" altLang="en-US"/>
              <a:pPr/>
              <a:t>‹#›</a:t>
            </a:fld>
            <a:endParaRPr lang="en-US" altLang="en-US"/>
          </a:p>
        </p:txBody>
      </p:sp>
    </p:spTree>
    <p:extLst>
      <p:ext uri="{BB962C8B-B14F-4D97-AF65-F5344CB8AC3E}">
        <p14:creationId xmlns:p14="http://schemas.microsoft.com/office/powerpoint/2010/main" val="30438412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18"/>
          <p:cNvSpPr>
            <a:spLocks noGrp="1" noChangeArrowheads="1"/>
          </p:cNvSpPr>
          <p:nvPr>
            <p:ph type="sldNum" sz="quarter" idx="10"/>
          </p:nvPr>
        </p:nvSpPr>
        <p:spPr>
          <a:ln/>
        </p:spPr>
        <p:txBody>
          <a:bodyPr/>
          <a:lstStyle>
            <a:lvl1pPr>
              <a:defRPr/>
            </a:lvl1pPr>
          </a:lstStyle>
          <a:p>
            <a:fld id="{B18D39C4-9BE1-4D8B-8780-870BC382257F}" type="slidenum">
              <a:rPr lang="en-US" altLang="fa-IR"/>
              <a:pPr/>
              <a:t>‹#›</a:t>
            </a:fld>
            <a:endParaRPr lang="en-US" altLang="fa-IR"/>
          </a:p>
        </p:txBody>
      </p:sp>
      <p:sp>
        <p:nvSpPr>
          <p:cNvPr id="6" name="Rectangle 219"/>
          <p:cNvSpPr>
            <a:spLocks noGrp="1" noChangeArrowheads="1"/>
          </p:cNvSpPr>
          <p:nvPr>
            <p:ph type="dt" sz="half" idx="11"/>
          </p:nvPr>
        </p:nvSpPr>
        <p:spPr>
          <a:ln/>
        </p:spPr>
        <p:txBody>
          <a:bodyPr/>
          <a:lstStyle>
            <a:lvl1pPr>
              <a:defRPr/>
            </a:lvl1pPr>
          </a:lstStyle>
          <a:p>
            <a:pPr>
              <a:defRPr/>
            </a:pPr>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r>
              <a:rPr lang="fa-IR"/>
              <a:t>پوپول مرجع دانشگاه ومدرسه         </a:t>
            </a:r>
            <a:r>
              <a:rPr lang="en-US"/>
              <a:t>WWW.pupuol.com</a:t>
            </a:r>
          </a:p>
        </p:txBody>
      </p:sp>
    </p:spTree>
    <p:extLst>
      <p:ext uri="{BB962C8B-B14F-4D97-AF65-F5344CB8AC3E}">
        <p14:creationId xmlns:p14="http://schemas.microsoft.com/office/powerpoint/2010/main" val="4067432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15392E5-786C-4C17-83AB-6E0354CF03A5}" type="datetime1">
              <a:rPr lang="en-US"/>
              <a:pPr>
                <a:defRPr/>
              </a:pPr>
              <a:t>2/7/2017</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Saeedsun.ir</a:t>
            </a:r>
          </a:p>
        </p:txBody>
      </p:sp>
      <p:sp>
        <p:nvSpPr>
          <p:cNvPr id="6" name="Slide Number Placeholder 5"/>
          <p:cNvSpPr>
            <a:spLocks noGrp="1"/>
          </p:cNvSpPr>
          <p:nvPr>
            <p:ph type="sldNum" sz="quarter" idx="12"/>
          </p:nvPr>
        </p:nvSpPr>
        <p:spPr/>
        <p:txBody>
          <a:bodyPr/>
          <a:lstStyle>
            <a:lvl1pPr>
              <a:defRPr/>
            </a:lvl1pPr>
          </a:lstStyle>
          <a:p>
            <a:fld id="{58198D47-3077-445B-A8E0-B75D0F82242F}" type="slidenum">
              <a:rPr lang="en-US" altLang="en-US"/>
              <a:pPr/>
              <a:t>‹#›</a:t>
            </a:fld>
            <a:endParaRPr lang="en-US" altLang="en-US"/>
          </a:p>
        </p:txBody>
      </p:sp>
    </p:spTree>
    <p:extLst>
      <p:ext uri="{BB962C8B-B14F-4D97-AF65-F5344CB8AC3E}">
        <p14:creationId xmlns:p14="http://schemas.microsoft.com/office/powerpoint/2010/main" val="2913237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3A52EEAE-34EC-4E5C-A068-72163AC80FFF}" type="datetime1">
              <a:rPr lang="en-US"/>
              <a:pPr>
                <a:defRPr/>
              </a:pPr>
              <a:t>2/7/2017</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Saeedsun.ir</a:t>
            </a:r>
          </a:p>
        </p:txBody>
      </p:sp>
      <p:sp>
        <p:nvSpPr>
          <p:cNvPr id="7" name="Slide Number Placeholder 5"/>
          <p:cNvSpPr>
            <a:spLocks noGrp="1"/>
          </p:cNvSpPr>
          <p:nvPr>
            <p:ph type="sldNum" sz="quarter" idx="12"/>
          </p:nvPr>
        </p:nvSpPr>
        <p:spPr/>
        <p:txBody>
          <a:bodyPr/>
          <a:lstStyle>
            <a:lvl1pPr>
              <a:defRPr/>
            </a:lvl1pPr>
          </a:lstStyle>
          <a:p>
            <a:fld id="{21277ACE-04CF-4A8F-85D4-D4A6998DF54E}" type="slidenum">
              <a:rPr lang="en-US" altLang="en-US"/>
              <a:pPr/>
              <a:t>‹#›</a:t>
            </a:fld>
            <a:endParaRPr lang="en-US" altLang="en-US"/>
          </a:p>
        </p:txBody>
      </p:sp>
    </p:spTree>
    <p:extLst>
      <p:ext uri="{BB962C8B-B14F-4D97-AF65-F5344CB8AC3E}">
        <p14:creationId xmlns:p14="http://schemas.microsoft.com/office/powerpoint/2010/main" val="1607807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47ACC8CE-78D9-4DDE-85FB-214A358C5E4E}" type="datetime1">
              <a:rPr lang="en-US"/>
              <a:pPr>
                <a:defRPr/>
              </a:pPr>
              <a:t>2/7/2017</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Saeedsun.ir</a:t>
            </a:r>
          </a:p>
        </p:txBody>
      </p:sp>
      <p:sp>
        <p:nvSpPr>
          <p:cNvPr id="9" name="Slide Number Placeholder 5"/>
          <p:cNvSpPr>
            <a:spLocks noGrp="1"/>
          </p:cNvSpPr>
          <p:nvPr>
            <p:ph type="sldNum" sz="quarter" idx="12"/>
          </p:nvPr>
        </p:nvSpPr>
        <p:spPr/>
        <p:txBody>
          <a:bodyPr/>
          <a:lstStyle>
            <a:lvl1pPr>
              <a:defRPr/>
            </a:lvl1pPr>
          </a:lstStyle>
          <a:p>
            <a:fld id="{06158873-5CB6-49CC-AB79-CF5B0443A9BB}" type="slidenum">
              <a:rPr lang="en-US" altLang="en-US"/>
              <a:pPr/>
              <a:t>‹#›</a:t>
            </a:fld>
            <a:endParaRPr lang="en-US" altLang="en-US"/>
          </a:p>
        </p:txBody>
      </p:sp>
    </p:spTree>
    <p:extLst>
      <p:ext uri="{BB962C8B-B14F-4D97-AF65-F5344CB8AC3E}">
        <p14:creationId xmlns:p14="http://schemas.microsoft.com/office/powerpoint/2010/main" val="3800129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0AAD409C-7444-421E-A767-6C916CA42A35}" type="datetime1">
              <a:rPr lang="en-US"/>
              <a:pPr>
                <a:defRPr/>
              </a:pPr>
              <a:t>2/7/2017</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Saeedsun.ir</a:t>
            </a:r>
          </a:p>
        </p:txBody>
      </p:sp>
      <p:sp>
        <p:nvSpPr>
          <p:cNvPr id="5" name="Slide Number Placeholder 5"/>
          <p:cNvSpPr>
            <a:spLocks noGrp="1"/>
          </p:cNvSpPr>
          <p:nvPr>
            <p:ph type="sldNum" sz="quarter" idx="12"/>
          </p:nvPr>
        </p:nvSpPr>
        <p:spPr/>
        <p:txBody>
          <a:bodyPr/>
          <a:lstStyle>
            <a:lvl1pPr>
              <a:defRPr/>
            </a:lvl1pPr>
          </a:lstStyle>
          <a:p>
            <a:fld id="{EBD692DA-D906-4F92-B429-BCCEDD029BFE}" type="slidenum">
              <a:rPr lang="en-US" altLang="en-US"/>
              <a:pPr/>
              <a:t>‹#›</a:t>
            </a:fld>
            <a:endParaRPr lang="en-US" altLang="en-US"/>
          </a:p>
        </p:txBody>
      </p:sp>
    </p:spTree>
    <p:extLst>
      <p:ext uri="{BB962C8B-B14F-4D97-AF65-F5344CB8AC3E}">
        <p14:creationId xmlns:p14="http://schemas.microsoft.com/office/powerpoint/2010/main" val="4223122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BAA0F33-BBFB-48BB-9597-6A988103E4FE}" type="datetime1">
              <a:rPr lang="en-US"/>
              <a:pPr>
                <a:defRPr/>
              </a:pPr>
              <a:t>2/7/2017</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Saeedsun.ir</a:t>
            </a:r>
          </a:p>
        </p:txBody>
      </p:sp>
      <p:sp>
        <p:nvSpPr>
          <p:cNvPr id="4" name="Slide Number Placeholder 5"/>
          <p:cNvSpPr>
            <a:spLocks noGrp="1"/>
          </p:cNvSpPr>
          <p:nvPr>
            <p:ph type="sldNum" sz="quarter" idx="12"/>
          </p:nvPr>
        </p:nvSpPr>
        <p:spPr/>
        <p:txBody>
          <a:bodyPr/>
          <a:lstStyle>
            <a:lvl1pPr>
              <a:defRPr/>
            </a:lvl1pPr>
          </a:lstStyle>
          <a:p>
            <a:fld id="{D65FEB73-D166-462D-9F5C-FBE91AC7DCDA}" type="slidenum">
              <a:rPr lang="en-US" altLang="en-US"/>
              <a:pPr/>
              <a:t>‹#›</a:t>
            </a:fld>
            <a:endParaRPr lang="en-US" altLang="en-US"/>
          </a:p>
        </p:txBody>
      </p:sp>
    </p:spTree>
    <p:extLst>
      <p:ext uri="{BB962C8B-B14F-4D97-AF65-F5344CB8AC3E}">
        <p14:creationId xmlns:p14="http://schemas.microsoft.com/office/powerpoint/2010/main" val="1522906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3536EC7-B817-416B-86CC-191315015EBE}" type="datetime1">
              <a:rPr lang="en-US"/>
              <a:pPr>
                <a:defRPr/>
              </a:pPr>
              <a:t>2/7/2017</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Saeedsun.ir</a:t>
            </a:r>
          </a:p>
        </p:txBody>
      </p:sp>
      <p:sp>
        <p:nvSpPr>
          <p:cNvPr id="7" name="Slide Number Placeholder 5"/>
          <p:cNvSpPr>
            <a:spLocks noGrp="1"/>
          </p:cNvSpPr>
          <p:nvPr>
            <p:ph type="sldNum" sz="quarter" idx="12"/>
          </p:nvPr>
        </p:nvSpPr>
        <p:spPr/>
        <p:txBody>
          <a:bodyPr/>
          <a:lstStyle>
            <a:lvl1pPr>
              <a:defRPr/>
            </a:lvl1pPr>
          </a:lstStyle>
          <a:p>
            <a:fld id="{FDE1C26F-9DD5-4119-AB76-65452629F503}" type="slidenum">
              <a:rPr lang="en-US" altLang="en-US"/>
              <a:pPr/>
              <a:t>‹#›</a:t>
            </a:fld>
            <a:endParaRPr lang="en-US" altLang="en-US"/>
          </a:p>
        </p:txBody>
      </p:sp>
    </p:spTree>
    <p:extLst>
      <p:ext uri="{BB962C8B-B14F-4D97-AF65-F5344CB8AC3E}">
        <p14:creationId xmlns:p14="http://schemas.microsoft.com/office/powerpoint/2010/main" val="135079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43F4388-BDB8-4093-AD9A-28FED3B63ABA}" type="datetime1">
              <a:rPr lang="en-US"/>
              <a:pPr>
                <a:defRPr/>
              </a:pPr>
              <a:t>2/7/2017</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Saeedsun.ir</a:t>
            </a:r>
          </a:p>
        </p:txBody>
      </p:sp>
      <p:sp>
        <p:nvSpPr>
          <p:cNvPr id="7" name="Slide Number Placeholder 5"/>
          <p:cNvSpPr>
            <a:spLocks noGrp="1"/>
          </p:cNvSpPr>
          <p:nvPr>
            <p:ph type="sldNum" sz="quarter" idx="12"/>
          </p:nvPr>
        </p:nvSpPr>
        <p:spPr/>
        <p:txBody>
          <a:bodyPr/>
          <a:lstStyle>
            <a:lvl1pPr>
              <a:defRPr/>
            </a:lvl1pPr>
          </a:lstStyle>
          <a:p>
            <a:fld id="{52D56458-4496-4F16-90D5-A0ED29FC253A}" type="slidenum">
              <a:rPr lang="en-US" altLang="en-US"/>
              <a:pPr/>
              <a:t>‹#›</a:t>
            </a:fld>
            <a:endParaRPr lang="en-US" altLang="en-US"/>
          </a:p>
        </p:txBody>
      </p:sp>
    </p:spTree>
    <p:extLst>
      <p:ext uri="{BB962C8B-B14F-4D97-AF65-F5344CB8AC3E}">
        <p14:creationId xmlns:p14="http://schemas.microsoft.com/office/powerpoint/2010/main" val="1306217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22"/>
          <a:srcRect/>
          <a:stretch>
            <a:fillRect/>
          </a:stretch>
        </a:blipFill>
        <a:effectLst/>
      </p:bgPr>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413" y="0"/>
            <a:ext cx="685800" cy="110013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42" name="Title Placeholder 1"/>
          <p:cNvSpPr>
            <a:spLocks noGrp="1"/>
          </p:cNvSpPr>
          <p:nvPr>
            <p:ph type="title"/>
          </p:nvPr>
        </p:nvSpPr>
        <p:spPr bwMode="auto">
          <a:xfrm>
            <a:off x="484188" y="452438"/>
            <a:ext cx="7056437"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1043" name="Text Placeholder 2"/>
          <p:cNvSpPr>
            <a:spLocks noGrp="1"/>
          </p:cNvSpPr>
          <p:nvPr>
            <p:ph type="body" idx="1"/>
          </p:nvPr>
        </p:nvSpPr>
        <p:spPr bwMode="auto">
          <a:xfrm>
            <a:off x="827088" y="2052638"/>
            <a:ext cx="6711950" cy="419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rot="5400000">
            <a:off x="7494588" y="1828800"/>
            <a:ext cx="990600" cy="228600"/>
          </a:xfrm>
          <a:prstGeom prst="rect">
            <a:avLst/>
          </a:prstGeom>
        </p:spPr>
        <p:txBody>
          <a:bodyPr vert="horz" lIns="91440" tIns="45720" rIns="91440" bIns="45720" rtlCol="0" anchor="t"/>
          <a:lstStyle>
            <a:lvl1pPr algn="l" eaLnBrk="1" hangingPunct="1">
              <a:defRPr sz="1100" b="0" i="0">
                <a:solidFill>
                  <a:schemeClr val="tx1">
                    <a:tint val="75000"/>
                    <a:alpha val="60000"/>
                  </a:schemeClr>
                </a:solidFill>
                <a:latin typeface="Arial" pitchFamily="34" charset="0"/>
                <a:cs typeface="Arial" pitchFamily="34" charset="0"/>
              </a:defRPr>
            </a:lvl1pPr>
          </a:lstStyle>
          <a:p>
            <a:pPr>
              <a:defRPr/>
            </a:pPr>
            <a:fld id="{0302A7C2-7550-4B46-A411-F092CD60D382}" type="datetime1">
              <a:rPr lang="en-US"/>
              <a:pPr>
                <a:defRPr/>
              </a:pPr>
              <a:t>2/7/2017</a:t>
            </a:fld>
            <a:endParaRPr lang="en-US"/>
          </a:p>
        </p:txBody>
      </p:sp>
      <p:sp>
        <p:nvSpPr>
          <p:cNvPr id="5" name="Footer Placeholder 4"/>
          <p:cNvSpPr>
            <a:spLocks noGrp="1"/>
          </p:cNvSpPr>
          <p:nvPr>
            <p:ph type="ftr" sz="quarter" idx="3"/>
          </p:nvPr>
        </p:nvSpPr>
        <p:spPr>
          <a:xfrm rot="5400000">
            <a:off x="6233318" y="3263107"/>
            <a:ext cx="3859213" cy="228600"/>
          </a:xfrm>
          <a:prstGeom prst="rect">
            <a:avLst/>
          </a:prstGeom>
        </p:spPr>
        <p:txBody>
          <a:bodyPr vert="horz" lIns="91440" tIns="45720" rIns="91440" bIns="45720" rtlCol="0" anchor="b"/>
          <a:lstStyle>
            <a:lvl1pPr algn="l" eaLnBrk="1" hangingPunct="1">
              <a:defRPr sz="1100" b="0" i="0">
                <a:solidFill>
                  <a:schemeClr val="tx1">
                    <a:tint val="75000"/>
                    <a:alpha val="60000"/>
                  </a:schemeClr>
                </a:solidFill>
                <a:latin typeface="Arial" pitchFamily="34" charset="0"/>
                <a:cs typeface="Arial" pitchFamily="34" charset="0"/>
              </a:defRPr>
            </a:lvl1pPr>
          </a:lstStyle>
          <a:p>
            <a:pPr>
              <a:defRPr/>
            </a:pPr>
            <a:r>
              <a:rPr lang="en-US"/>
              <a:t>Saeedsun.ir</a:t>
            </a:r>
          </a:p>
        </p:txBody>
      </p:sp>
      <p:sp>
        <p:nvSpPr>
          <p:cNvPr id="6" name="Slide Number Placeholder 5"/>
          <p:cNvSpPr>
            <a:spLocks noGrp="1"/>
          </p:cNvSpPr>
          <p:nvPr>
            <p:ph type="sldNum" sz="quarter" idx="4"/>
          </p:nvPr>
        </p:nvSpPr>
        <p:spPr bwMode="gray">
          <a:xfrm>
            <a:off x="7766050" y="295275"/>
            <a:ext cx="628650" cy="768350"/>
          </a:xfrm>
          <a:prstGeom prst="rect">
            <a:avLst/>
          </a:prstGeom>
        </p:spPr>
        <p:txBody>
          <a:bodyPr vert="horz" wrap="square" lIns="91440" tIns="45720" rIns="91440" bIns="45720" numCol="1" anchor="b" anchorCtr="0" compatLnSpc="1">
            <a:prstTxWarp prst="textNoShape">
              <a:avLst/>
            </a:prstTxWarp>
          </a:bodyPr>
          <a:lstStyle>
            <a:lvl1pPr algn="ctr" eaLnBrk="1" hangingPunct="1">
              <a:defRPr sz="2800">
                <a:solidFill>
                  <a:srgbClr val="FFFFFF"/>
                </a:solidFill>
              </a:defRPr>
            </a:lvl1pPr>
          </a:lstStyle>
          <a:p>
            <a:fld id="{25E1477C-1EA3-47FB-9E20-964AF68ED21C}" type="slidenum">
              <a:rPr lang="en-US" altLang="en-US"/>
              <a:pPr/>
              <a:t>‹#›</a:t>
            </a:fld>
            <a:endParaRPr lang="en-US" altLang="en-US"/>
          </a:p>
        </p:txBody>
      </p:sp>
      <p:sp>
        <p:nvSpPr>
          <p:cNvPr id="13" name="Rectangle 12"/>
          <p:cNvSpPr/>
          <p:nvPr userDrawn="1"/>
        </p:nvSpPr>
        <p:spPr>
          <a:xfrm>
            <a:off x="-228600" y="-76200"/>
            <a:ext cx="5357818" cy="461665"/>
          </a:xfrm>
          <a:prstGeom prst="rect">
            <a:avLst/>
          </a:prstGeom>
        </p:spPr>
        <p:txBody>
          <a:bodyPr wrap="square">
            <a:spAutoFit/>
          </a:bodyPr>
          <a:lstStyle/>
          <a:p>
            <a:pPr algn="ctr" rtl="0">
              <a:spcBef>
                <a:spcPct val="0"/>
              </a:spcBef>
              <a:buFontTx/>
              <a:buNone/>
            </a:pPr>
            <a:r>
              <a:rPr lang="en-US" altLang="fa-IR" sz="2400" b="1" dirty="0" smtClean="0">
                <a:solidFill>
                  <a:srgbClr val="FF0000"/>
                </a:solidFill>
                <a:latin typeface="Tahoma" panose="020B0604030504040204" pitchFamily="34" charset="0"/>
                <a:cs typeface="B Titr" panose="00000700000000000000" pitchFamily="2" charset="-78"/>
              </a:rPr>
              <a:t>@</a:t>
            </a:r>
            <a:r>
              <a:rPr lang="en-US" altLang="fa-IR" sz="2400" b="1" dirty="0" err="1" smtClean="0">
                <a:solidFill>
                  <a:srgbClr val="FF0000"/>
                </a:solidFill>
                <a:latin typeface="Tahoma" panose="020B0604030504040204" pitchFamily="34" charset="0"/>
                <a:cs typeface="B Titr" panose="00000700000000000000" pitchFamily="2" charset="-78"/>
              </a:rPr>
              <a:t>PptBank</a:t>
            </a:r>
            <a:r>
              <a:rPr lang="en-US" altLang="fa-IR" sz="2400" b="1" baseline="0" dirty="0" smtClean="0">
                <a:solidFill>
                  <a:srgbClr val="FF0000"/>
                </a:solidFill>
                <a:latin typeface="Tahoma" panose="020B0604030504040204" pitchFamily="34" charset="0"/>
                <a:cs typeface="B Titr" panose="00000700000000000000" pitchFamily="2" charset="-78"/>
              </a:rPr>
              <a:t> </a:t>
            </a:r>
            <a:r>
              <a:rPr lang="fa-IR" altLang="fa-IR" sz="2400" b="1" dirty="0" smtClean="0">
                <a:solidFill>
                  <a:srgbClr val="FF0000"/>
                </a:solidFill>
                <a:latin typeface="Tahoma" panose="020B0604030504040204" pitchFamily="34" charset="0"/>
                <a:cs typeface="B Titr" panose="00000700000000000000" pitchFamily="2" charset="-78"/>
              </a:rPr>
              <a:t> کانال تلگرامی بانک پاور پوینت</a:t>
            </a:r>
            <a:endParaRPr lang="en-US" altLang="fa-IR" sz="2400" b="1" dirty="0">
              <a:solidFill>
                <a:srgbClr val="FF0000"/>
              </a:solidFill>
              <a:latin typeface="Tahoma" panose="020B0604030504040204" pitchFamily="34" charset="0"/>
              <a:cs typeface="B Titr" panose="00000700000000000000" pitchFamily="2" charset="-78"/>
            </a:endParaRPr>
          </a:p>
        </p:txBody>
      </p:sp>
    </p:spTree>
  </p:cSld>
  <p:clrMap bg1="dk1" tx1="lt1" bg2="dk2" tx2="lt2" accent1="accent1" accent2="accent2" accent3="accent3" accent4="accent4" accent5="accent5" accent6="accent6" hlink="hlink" folHlink="folHlink"/>
  <p:sldLayoutIdLst>
    <p:sldLayoutId id="2147484411" r:id="rId1"/>
    <p:sldLayoutId id="2147484412" r:id="rId2"/>
    <p:sldLayoutId id="2147484413" r:id="rId3"/>
    <p:sldLayoutId id="2147484414" r:id="rId4"/>
    <p:sldLayoutId id="2147484415" r:id="rId5"/>
    <p:sldLayoutId id="2147484416" r:id="rId6"/>
    <p:sldLayoutId id="2147484417" r:id="rId7"/>
    <p:sldLayoutId id="2147484418" r:id="rId8"/>
    <p:sldLayoutId id="2147484419" r:id="rId9"/>
    <p:sldLayoutId id="2147484420" r:id="rId10"/>
    <p:sldLayoutId id="2147484421" r:id="rId11"/>
    <p:sldLayoutId id="2147484425" r:id="rId12"/>
    <p:sldLayoutId id="2147484422" r:id="rId13"/>
    <p:sldLayoutId id="2147484426" r:id="rId14"/>
    <p:sldLayoutId id="2147484427" r:id="rId15"/>
    <p:sldLayoutId id="2147484423" r:id="rId16"/>
    <p:sldLayoutId id="2147484424" r:id="rId17"/>
    <p:sldLayoutId id="2147484428" r:id="rId18"/>
    <p:sldLayoutId id="2147484429" r:id="rId19"/>
    <p:sldLayoutId id="2147484430" r:id="rId20"/>
  </p:sldLayoutIdLst>
  <p:hf sldNum="0" hdr="0" dt="0"/>
  <p:txStyles>
    <p:titleStyle>
      <a:lvl1pPr algn="l" defTabSz="457200" rtl="0" eaLnBrk="0" fontAlgn="base" hangingPunct="0">
        <a:spcBef>
          <a:spcPct val="0"/>
        </a:spcBef>
        <a:spcAft>
          <a:spcPct val="0"/>
        </a:spcAft>
        <a:defRPr sz="4200" kern="1200">
          <a:solidFill>
            <a:schemeClr val="tx2"/>
          </a:solidFill>
          <a:latin typeface="+mj-lt"/>
          <a:ea typeface="+mj-ea"/>
          <a:cs typeface="+mj-cs"/>
        </a:defRPr>
      </a:lvl1pPr>
      <a:lvl2pPr algn="l" defTabSz="457200" rtl="0" eaLnBrk="0" fontAlgn="base" hangingPunct="0">
        <a:spcBef>
          <a:spcPct val="0"/>
        </a:spcBef>
        <a:spcAft>
          <a:spcPct val="0"/>
        </a:spcAft>
        <a:defRPr sz="4200">
          <a:solidFill>
            <a:schemeClr val="tx2"/>
          </a:solidFill>
          <a:latin typeface="Century Gothic"/>
        </a:defRPr>
      </a:lvl2pPr>
      <a:lvl3pPr algn="l" defTabSz="457200" rtl="0" eaLnBrk="0" fontAlgn="base" hangingPunct="0">
        <a:spcBef>
          <a:spcPct val="0"/>
        </a:spcBef>
        <a:spcAft>
          <a:spcPct val="0"/>
        </a:spcAft>
        <a:defRPr sz="4200">
          <a:solidFill>
            <a:schemeClr val="tx2"/>
          </a:solidFill>
          <a:latin typeface="Century Gothic"/>
        </a:defRPr>
      </a:lvl3pPr>
      <a:lvl4pPr algn="l" defTabSz="457200" rtl="0" eaLnBrk="0" fontAlgn="base" hangingPunct="0">
        <a:spcBef>
          <a:spcPct val="0"/>
        </a:spcBef>
        <a:spcAft>
          <a:spcPct val="0"/>
        </a:spcAft>
        <a:defRPr sz="4200">
          <a:solidFill>
            <a:schemeClr val="tx2"/>
          </a:solidFill>
          <a:latin typeface="Century Gothic"/>
        </a:defRPr>
      </a:lvl4pPr>
      <a:lvl5pPr algn="l" defTabSz="457200" rtl="0" eaLnBrk="0" fontAlgn="base" hangingPunct="0">
        <a:spcBef>
          <a:spcPct val="0"/>
        </a:spcBef>
        <a:spcAft>
          <a:spcPct val="0"/>
        </a:spcAft>
        <a:defRPr sz="4200">
          <a:solidFill>
            <a:schemeClr val="tx2"/>
          </a:solidFill>
          <a:latin typeface="Century Gothic"/>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rgbClr val="8AD0D6"/>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anose="05040102010807070707" pitchFamily="18" charset="2"/>
        <a:buChar char=""/>
        <a:defRPr sz="2800"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anose="05040102010807070707" pitchFamily="18" charset="2"/>
        <a:buChar char=""/>
        <a:defRPr sz="140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telegram.me/joinchat/CrBIZT1leC0x3lRhxgL_5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SM05"/>
          <p:cNvPicPr>
            <a:picLocks noChangeAspect="1" noChangeArrowheads="1"/>
          </p:cNvPicPr>
          <p:nvPr/>
        </p:nvPicPr>
        <p:blipFill>
          <a:blip r:embed="rId2">
            <a:clrChange>
              <a:clrFrom>
                <a:srgbClr val="FFFFFF"/>
              </a:clrFrom>
              <a:clrTo>
                <a:srgbClr val="FFFFFF">
                  <a:alpha val="0"/>
                </a:srgbClr>
              </a:clrTo>
            </a:clrChange>
            <a:grayscl/>
          </a:blip>
          <a:srcRect/>
          <a:stretch>
            <a:fillRect/>
          </a:stretch>
        </p:blipFill>
        <p:spPr bwMode="auto">
          <a:xfrm>
            <a:off x="696058" y="533400"/>
            <a:ext cx="7609742" cy="5971434"/>
          </a:xfrm>
          <a:prstGeom prst="rect">
            <a:avLst/>
          </a:prstGeom>
          <a:noFill/>
          <a:ln w="9525">
            <a:noFill/>
            <a:miter lim="800000"/>
            <a:headEnd/>
            <a:tailEnd/>
          </a:ln>
        </p:spPr>
      </p:pic>
    </p:spTree>
    <p:extLst>
      <p:ext uri="{BB962C8B-B14F-4D97-AF65-F5344CB8AC3E}">
        <p14:creationId xmlns:p14="http://schemas.microsoft.com/office/powerpoint/2010/main" val="26971071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3500" fill="hold"/>
                                        <p:tgtEl>
                                          <p:spTgt spid="4"/>
                                        </p:tgtEl>
                                        <p:attrNameLst>
                                          <p:attrName>ppt_w</p:attrName>
                                        </p:attrNameLst>
                                      </p:cBhvr>
                                      <p:tavLst>
                                        <p:tav tm="0">
                                          <p:val>
                                            <p:fltVal val="0"/>
                                          </p:val>
                                        </p:tav>
                                        <p:tav tm="100000">
                                          <p:val>
                                            <p:strVal val="#ppt_w"/>
                                          </p:val>
                                        </p:tav>
                                      </p:tavLst>
                                    </p:anim>
                                    <p:anim calcmode="lin" valueType="num">
                                      <p:cBhvr>
                                        <p:cTn id="8" dur="3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18"/>
          <p:cNvGrpSpPr>
            <a:grpSpLocks/>
          </p:cNvGrpSpPr>
          <p:nvPr/>
        </p:nvGrpSpPr>
        <p:grpSpPr bwMode="auto">
          <a:xfrm>
            <a:off x="958850" y="142875"/>
            <a:ext cx="6634163" cy="6437313"/>
            <a:chOff x="958987" y="142852"/>
            <a:chExt cx="6634186" cy="6437033"/>
          </a:xfrm>
        </p:grpSpPr>
        <p:pic>
          <p:nvPicPr>
            <p:cNvPr id="14339" name="Picture 1" descr="map-of-greece.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8987" y="142852"/>
              <a:ext cx="6634186" cy="643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40" name="Group 17"/>
            <p:cNvGrpSpPr>
              <a:grpSpLocks/>
            </p:cNvGrpSpPr>
            <p:nvPr/>
          </p:nvGrpSpPr>
          <p:grpSpPr bwMode="auto">
            <a:xfrm>
              <a:off x="1885950" y="428625"/>
              <a:ext cx="5472132" cy="4352925"/>
              <a:chOff x="1885950" y="428625"/>
              <a:chExt cx="5472132" cy="4352925"/>
            </a:xfrm>
          </p:grpSpPr>
          <p:sp>
            <p:nvSpPr>
              <p:cNvPr id="10" name="Freeform 9"/>
              <p:cNvSpPr/>
              <p:nvPr/>
            </p:nvSpPr>
            <p:spPr>
              <a:xfrm>
                <a:off x="1886090" y="428590"/>
                <a:ext cx="4067189" cy="4352736"/>
              </a:xfrm>
              <a:custGeom>
                <a:avLst/>
                <a:gdLst>
                  <a:gd name="connsiteX0" fmla="*/ 3819525 w 4067175"/>
                  <a:gd name="connsiteY0" fmla="*/ 0 h 4352925"/>
                  <a:gd name="connsiteX1" fmla="*/ 3686175 w 4067175"/>
                  <a:gd name="connsiteY1" fmla="*/ 9525 h 4352925"/>
                  <a:gd name="connsiteX2" fmla="*/ 3724275 w 4067175"/>
                  <a:gd name="connsiteY2" fmla="*/ 57150 h 4352925"/>
                  <a:gd name="connsiteX3" fmla="*/ 3771900 w 4067175"/>
                  <a:gd name="connsiteY3" fmla="*/ 152400 h 4352925"/>
                  <a:gd name="connsiteX4" fmla="*/ 3752850 w 4067175"/>
                  <a:gd name="connsiteY4" fmla="*/ 228600 h 4352925"/>
                  <a:gd name="connsiteX5" fmla="*/ 3705225 w 4067175"/>
                  <a:gd name="connsiteY5" fmla="*/ 295275 h 4352925"/>
                  <a:gd name="connsiteX6" fmla="*/ 3457575 w 4067175"/>
                  <a:gd name="connsiteY6" fmla="*/ 400050 h 4352925"/>
                  <a:gd name="connsiteX7" fmla="*/ 3314700 w 4067175"/>
                  <a:gd name="connsiteY7" fmla="*/ 361950 h 4352925"/>
                  <a:gd name="connsiteX8" fmla="*/ 3057525 w 4067175"/>
                  <a:gd name="connsiteY8" fmla="*/ 323850 h 4352925"/>
                  <a:gd name="connsiteX9" fmla="*/ 2867025 w 4067175"/>
                  <a:gd name="connsiteY9" fmla="*/ 285750 h 4352925"/>
                  <a:gd name="connsiteX10" fmla="*/ 2752725 w 4067175"/>
                  <a:gd name="connsiteY10" fmla="*/ 180975 h 4352925"/>
                  <a:gd name="connsiteX11" fmla="*/ 2676525 w 4067175"/>
                  <a:gd name="connsiteY11" fmla="*/ 152400 h 4352925"/>
                  <a:gd name="connsiteX12" fmla="*/ 2514600 w 4067175"/>
                  <a:gd name="connsiteY12" fmla="*/ 171450 h 4352925"/>
                  <a:gd name="connsiteX13" fmla="*/ 2428875 w 4067175"/>
                  <a:gd name="connsiteY13" fmla="*/ 200025 h 4352925"/>
                  <a:gd name="connsiteX14" fmla="*/ 2228850 w 4067175"/>
                  <a:gd name="connsiteY14" fmla="*/ 266700 h 4352925"/>
                  <a:gd name="connsiteX15" fmla="*/ 2076450 w 4067175"/>
                  <a:gd name="connsiteY15" fmla="*/ 266700 h 4352925"/>
                  <a:gd name="connsiteX16" fmla="*/ 1895475 w 4067175"/>
                  <a:gd name="connsiteY16" fmla="*/ 342900 h 4352925"/>
                  <a:gd name="connsiteX17" fmla="*/ 1676400 w 4067175"/>
                  <a:gd name="connsiteY17" fmla="*/ 342900 h 4352925"/>
                  <a:gd name="connsiteX18" fmla="*/ 1628775 w 4067175"/>
                  <a:gd name="connsiteY18" fmla="*/ 447675 h 4352925"/>
                  <a:gd name="connsiteX19" fmla="*/ 1514475 w 4067175"/>
                  <a:gd name="connsiteY19" fmla="*/ 476250 h 4352925"/>
                  <a:gd name="connsiteX20" fmla="*/ 1362075 w 4067175"/>
                  <a:gd name="connsiteY20" fmla="*/ 466725 h 4352925"/>
                  <a:gd name="connsiteX21" fmla="*/ 1285875 w 4067175"/>
                  <a:gd name="connsiteY21" fmla="*/ 466725 h 4352925"/>
                  <a:gd name="connsiteX22" fmla="*/ 1209675 w 4067175"/>
                  <a:gd name="connsiteY22" fmla="*/ 466725 h 4352925"/>
                  <a:gd name="connsiteX23" fmla="*/ 1143000 w 4067175"/>
                  <a:gd name="connsiteY23" fmla="*/ 514350 h 4352925"/>
                  <a:gd name="connsiteX24" fmla="*/ 1114425 w 4067175"/>
                  <a:gd name="connsiteY24" fmla="*/ 542925 h 4352925"/>
                  <a:gd name="connsiteX25" fmla="*/ 1019175 w 4067175"/>
                  <a:gd name="connsiteY25" fmla="*/ 590550 h 4352925"/>
                  <a:gd name="connsiteX26" fmla="*/ 723900 w 4067175"/>
                  <a:gd name="connsiteY26" fmla="*/ 704850 h 4352925"/>
                  <a:gd name="connsiteX27" fmla="*/ 552450 w 4067175"/>
                  <a:gd name="connsiteY27" fmla="*/ 704850 h 4352925"/>
                  <a:gd name="connsiteX28" fmla="*/ 561975 w 4067175"/>
                  <a:gd name="connsiteY28" fmla="*/ 847725 h 4352925"/>
                  <a:gd name="connsiteX29" fmla="*/ 581025 w 4067175"/>
                  <a:gd name="connsiteY29" fmla="*/ 904875 h 4352925"/>
                  <a:gd name="connsiteX30" fmla="*/ 533400 w 4067175"/>
                  <a:gd name="connsiteY30" fmla="*/ 942975 h 4352925"/>
                  <a:gd name="connsiteX31" fmla="*/ 504825 w 4067175"/>
                  <a:gd name="connsiteY31" fmla="*/ 1000125 h 4352925"/>
                  <a:gd name="connsiteX32" fmla="*/ 447675 w 4067175"/>
                  <a:gd name="connsiteY32" fmla="*/ 1000125 h 4352925"/>
                  <a:gd name="connsiteX33" fmla="*/ 371475 w 4067175"/>
                  <a:gd name="connsiteY33" fmla="*/ 1133475 h 4352925"/>
                  <a:gd name="connsiteX34" fmla="*/ 371475 w 4067175"/>
                  <a:gd name="connsiteY34" fmla="*/ 1200150 h 4352925"/>
                  <a:gd name="connsiteX35" fmla="*/ 333375 w 4067175"/>
                  <a:gd name="connsiteY35" fmla="*/ 1276350 h 4352925"/>
                  <a:gd name="connsiteX36" fmla="*/ 228600 w 4067175"/>
                  <a:gd name="connsiteY36" fmla="*/ 1343025 h 4352925"/>
                  <a:gd name="connsiteX37" fmla="*/ 152400 w 4067175"/>
                  <a:gd name="connsiteY37" fmla="*/ 1371600 h 4352925"/>
                  <a:gd name="connsiteX38" fmla="*/ 123825 w 4067175"/>
                  <a:gd name="connsiteY38" fmla="*/ 1409700 h 4352925"/>
                  <a:gd name="connsiteX39" fmla="*/ 161925 w 4067175"/>
                  <a:gd name="connsiteY39" fmla="*/ 1476375 h 4352925"/>
                  <a:gd name="connsiteX40" fmla="*/ 161925 w 4067175"/>
                  <a:gd name="connsiteY40" fmla="*/ 1543050 h 4352925"/>
                  <a:gd name="connsiteX41" fmla="*/ 114300 w 4067175"/>
                  <a:gd name="connsiteY41" fmla="*/ 1552575 h 4352925"/>
                  <a:gd name="connsiteX42" fmla="*/ 85725 w 4067175"/>
                  <a:gd name="connsiteY42" fmla="*/ 1609725 h 4352925"/>
                  <a:gd name="connsiteX43" fmla="*/ 9525 w 4067175"/>
                  <a:gd name="connsiteY43" fmla="*/ 1695450 h 4352925"/>
                  <a:gd name="connsiteX44" fmla="*/ 28575 w 4067175"/>
                  <a:gd name="connsiteY44" fmla="*/ 1790700 h 4352925"/>
                  <a:gd name="connsiteX45" fmla="*/ 47625 w 4067175"/>
                  <a:gd name="connsiteY45" fmla="*/ 1885950 h 4352925"/>
                  <a:gd name="connsiteX46" fmla="*/ 114300 w 4067175"/>
                  <a:gd name="connsiteY46" fmla="*/ 1962150 h 4352925"/>
                  <a:gd name="connsiteX47" fmla="*/ 238125 w 4067175"/>
                  <a:gd name="connsiteY47" fmla="*/ 2019300 h 4352925"/>
                  <a:gd name="connsiteX48" fmla="*/ 304800 w 4067175"/>
                  <a:gd name="connsiteY48" fmla="*/ 2152650 h 4352925"/>
                  <a:gd name="connsiteX49" fmla="*/ 457200 w 4067175"/>
                  <a:gd name="connsiteY49" fmla="*/ 2181225 h 4352925"/>
                  <a:gd name="connsiteX50" fmla="*/ 590550 w 4067175"/>
                  <a:gd name="connsiteY50" fmla="*/ 2181225 h 4352925"/>
                  <a:gd name="connsiteX51" fmla="*/ 609600 w 4067175"/>
                  <a:gd name="connsiteY51" fmla="*/ 2276475 h 4352925"/>
                  <a:gd name="connsiteX52" fmla="*/ 533400 w 4067175"/>
                  <a:gd name="connsiteY52" fmla="*/ 2333625 h 4352925"/>
                  <a:gd name="connsiteX53" fmla="*/ 381000 w 4067175"/>
                  <a:gd name="connsiteY53" fmla="*/ 2286000 h 4352925"/>
                  <a:gd name="connsiteX54" fmla="*/ 323850 w 4067175"/>
                  <a:gd name="connsiteY54" fmla="*/ 2333625 h 4352925"/>
                  <a:gd name="connsiteX55" fmla="*/ 247650 w 4067175"/>
                  <a:gd name="connsiteY55" fmla="*/ 2486025 h 4352925"/>
                  <a:gd name="connsiteX56" fmla="*/ 304800 w 4067175"/>
                  <a:gd name="connsiteY56" fmla="*/ 2533650 h 4352925"/>
                  <a:gd name="connsiteX57" fmla="*/ 400050 w 4067175"/>
                  <a:gd name="connsiteY57" fmla="*/ 2409825 h 4352925"/>
                  <a:gd name="connsiteX58" fmla="*/ 447675 w 4067175"/>
                  <a:gd name="connsiteY58" fmla="*/ 2457450 h 4352925"/>
                  <a:gd name="connsiteX59" fmla="*/ 571500 w 4067175"/>
                  <a:gd name="connsiteY59" fmla="*/ 2762250 h 4352925"/>
                  <a:gd name="connsiteX60" fmla="*/ 723900 w 4067175"/>
                  <a:gd name="connsiteY60" fmla="*/ 2657475 h 4352925"/>
                  <a:gd name="connsiteX61" fmla="*/ 790575 w 4067175"/>
                  <a:gd name="connsiteY61" fmla="*/ 2771775 h 4352925"/>
                  <a:gd name="connsiteX62" fmla="*/ 981075 w 4067175"/>
                  <a:gd name="connsiteY62" fmla="*/ 2733675 h 4352925"/>
                  <a:gd name="connsiteX63" fmla="*/ 1095375 w 4067175"/>
                  <a:gd name="connsiteY63" fmla="*/ 2733675 h 4352925"/>
                  <a:gd name="connsiteX64" fmla="*/ 1352550 w 4067175"/>
                  <a:gd name="connsiteY64" fmla="*/ 2752725 h 4352925"/>
                  <a:gd name="connsiteX65" fmla="*/ 1390650 w 4067175"/>
                  <a:gd name="connsiteY65" fmla="*/ 2695575 h 4352925"/>
                  <a:gd name="connsiteX66" fmla="*/ 1476375 w 4067175"/>
                  <a:gd name="connsiteY66" fmla="*/ 2790825 h 4352925"/>
                  <a:gd name="connsiteX67" fmla="*/ 1533525 w 4067175"/>
                  <a:gd name="connsiteY67" fmla="*/ 2743200 h 4352925"/>
                  <a:gd name="connsiteX68" fmla="*/ 1600200 w 4067175"/>
                  <a:gd name="connsiteY68" fmla="*/ 2847975 h 4352925"/>
                  <a:gd name="connsiteX69" fmla="*/ 1819275 w 4067175"/>
                  <a:gd name="connsiteY69" fmla="*/ 2895600 h 4352925"/>
                  <a:gd name="connsiteX70" fmla="*/ 1914525 w 4067175"/>
                  <a:gd name="connsiteY70" fmla="*/ 2924175 h 4352925"/>
                  <a:gd name="connsiteX71" fmla="*/ 1847850 w 4067175"/>
                  <a:gd name="connsiteY71" fmla="*/ 3038475 h 4352925"/>
                  <a:gd name="connsiteX72" fmla="*/ 1752600 w 4067175"/>
                  <a:gd name="connsiteY72" fmla="*/ 3057525 h 4352925"/>
                  <a:gd name="connsiteX73" fmla="*/ 1714500 w 4067175"/>
                  <a:gd name="connsiteY73" fmla="*/ 3086100 h 4352925"/>
                  <a:gd name="connsiteX74" fmla="*/ 1590675 w 4067175"/>
                  <a:gd name="connsiteY74" fmla="*/ 3048000 h 4352925"/>
                  <a:gd name="connsiteX75" fmla="*/ 1485900 w 4067175"/>
                  <a:gd name="connsiteY75" fmla="*/ 2971800 h 4352925"/>
                  <a:gd name="connsiteX76" fmla="*/ 1314450 w 4067175"/>
                  <a:gd name="connsiteY76" fmla="*/ 2886075 h 4352925"/>
                  <a:gd name="connsiteX77" fmla="*/ 1143000 w 4067175"/>
                  <a:gd name="connsiteY77" fmla="*/ 2838450 h 4352925"/>
                  <a:gd name="connsiteX78" fmla="*/ 1038225 w 4067175"/>
                  <a:gd name="connsiteY78" fmla="*/ 2781300 h 4352925"/>
                  <a:gd name="connsiteX79" fmla="*/ 942975 w 4067175"/>
                  <a:gd name="connsiteY79" fmla="*/ 2819400 h 4352925"/>
                  <a:gd name="connsiteX80" fmla="*/ 838200 w 4067175"/>
                  <a:gd name="connsiteY80" fmla="*/ 2905125 h 4352925"/>
                  <a:gd name="connsiteX81" fmla="*/ 771525 w 4067175"/>
                  <a:gd name="connsiteY81" fmla="*/ 2895600 h 4352925"/>
                  <a:gd name="connsiteX82" fmla="*/ 666750 w 4067175"/>
                  <a:gd name="connsiteY82" fmla="*/ 3038475 h 4352925"/>
                  <a:gd name="connsiteX83" fmla="*/ 561975 w 4067175"/>
                  <a:gd name="connsiteY83" fmla="*/ 3114675 h 4352925"/>
                  <a:gd name="connsiteX84" fmla="*/ 638175 w 4067175"/>
                  <a:gd name="connsiteY84" fmla="*/ 3219450 h 4352925"/>
                  <a:gd name="connsiteX85" fmla="*/ 885825 w 4067175"/>
                  <a:gd name="connsiteY85" fmla="*/ 3467100 h 4352925"/>
                  <a:gd name="connsiteX86" fmla="*/ 923925 w 4067175"/>
                  <a:gd name="connsiteY86" fmla="*/ 3600450 h 4352925"/>
                  <a:gd name="connsiteX87" fmla="*/ 828675 w 4067175"/>
                  <a:gd name="connsiteY87" fmla="*/ 3724275 h 4352925"/>
                  <a:gd name="connsiteX88" fmla="*/ 914400 w 4067175"/>
                  <a:gd name="connsiteY88" fmla="*/ 3943350 h 4352925"/>
                  <a:gd name="connsiteX89" fmla="*/ 895350 w 4067175"/>
                  <a:gd name="connsiteY89" fmla="*/ 4019550 h 4352925"/>
                  <a:gd name="connsiteX90" fmla="*/ 971550 w 4067175"/>
                  <a:gd name="connsiteY90" fmla="*/ 4019550 h 4352925"/>
                  <a:gd name="connsiteX91" fmla="*/ 1009650 w 4067175"/>
                  <a:gd name="connsiteY91" fmla="*/ 4095750 h 4352925"/>
                  <a:gd name="connsiteX92" fmla="*/ 1076325 w 4067175"/>
                  <a:gd name="connsiteY92" fmla="*/ 4019550 h 4352925"/>
                  <a:gd name="connsiteX93" fmla="*/ 1047750 w 4067175"/>
                  <a:gd name="connsiteY93" fmla="*/ 3810000 h 4352925"/>
                  <a:gd name="connsiteX94" fmla="*/ 1133475 w 4067175"/>
                  <a:gd name="connsiteY94" fmla="*/ 3819525 h 4352925"/>
                  <a:gd name="connsiteX95" fmla="*/ 1219200 w 4067175"/>
                  <a:gd name="connsiteY95" fmla="*/ 3886200 h 4352925"/>
                  <a:gd name="connsiteX96" fmla="*/ 1171575 w 4067175"/>
                  <a:gd name="connsiteY96" fmla="*/ 3933825 h 4352925"/>
                  <a:gd name="connsiteX97" fmla="*/ 1295400 w 4067175"/>
                  <a:gd name="connsiteY97" fmla="*/ 3981450 h 4352925"/>
                  <a:gd name="connsiteX98" fmla="*/ 1323975 w 4067175"/>
                  <a:gd name="connsiteY98" fmla="*/ 4095750 h 4352925"/>
                  <a:gd name="connsiteX99" fmla="*/ 1323975 w 4067175"/>
                  <a:gd name="connsiteY99" fmla="*/ 4305300 h 4352925"/>
                  <a:gd name="connsiteX100" fmla="*/ 1400175 w 4067175"/>
                  <a:gd name="connsiteY100" fmla="*/ 4305300 h 4352925"/>
                  <a:gd name="connsiteX101" fmla="*/ 1419225 w 4067175"/>
                  <a:gd name="connsiteY101" fmla="*/ 4124325 h 4352925"/>
                  <a:gd name="connsiteX102" fmla="*/ 1524000 w 4067175"/>
                  <a:gd name="connsiteY102" fmla="*/ 4038600 h 4352925"/>
                  <a:gd name="connsiteX103" fmla="*/ 1562100 w 4067175"/>
                  <a:gd name="connsiteY103" fmla="*/ 4000500 h 4352925"/>
                  <a:gd name="connsiteX104" fmla="*/ 1685925 w 4067175"/>
                  <a:gd name="connsiteY104" fmla="*/ 4171950 h 4352925"/>
                  <a:gd name="connsiteX105" fmla="*/ 1724025 w 4067175"/>
                  <a:gd name="connsiteY105" fmla="*/ 4276725 h 4352925"/>
                  <a:gd name="connsiteX106" fmla="*/ 1857375 w 4067175"/>
                  <a:gd name="connsiteY106" fmla="*/ 4324350 h 4352925"/>
                  <a:gd name="connsiteX107" fmla="*/ 1724025 w 4067175"/>
                  <a:gd name="connsiteY107" fmla="*/ 4105275 h 4352925"/>
                  <a:gd name="connsiteX108" fmla="*/ 1828800 w 4067175"/>
                  <a:gd name="connsiteY108" fmla="*/ 4086225 h 4352925"/>
                  <a:gd name="connsiteX109" fmla="*/ 1552575 w 4067175"/>
                  <a:gd name="connsiteY109" fmla="*/ 3409950 h 4352925"/>
                  <a:gd name="connsiteX110" fmla="*/ 1666875 w 4067175"/>
                  <a:gd name="connsiteY110" fmla="*/ 3467100 h 4352925"/>
                  <a:gd name="connsiteX111" fmla="*/ 1724025 w 4067175"/>
                  <a:gd name="connsiteY111" fmla="*/ 3467100 h 4352925"/>
                  <a:gd name="connsiteX112" fmla="*/ 1800225 w 4067175"/>
                  <a:gd name="connsiteY112" fmla="*/ 3514725 h 4352925"/>
                  <a:gd name="connsiteX113" fmla="*/ 1790700 w 4067175"/>
                  <a:gd name="connsiteY113" fmla="*/ 3600450 h 4352925"/>
                  <a:gd name="connsiteX114" fmla="*/ 1838325 w 4067175"/>
                  <a:gd name="connsiteY114" fmla="*/ 3638550 h 4352925"/>
                  <a:gd name="connsiteX115" fmla="*/ 1924050 w 4067175"/>
                  <a:gd name="connsiteY115" fmla="*/ 3571875 h 4352925"/>
                  <a:gd name="connsiteX116" fmla="*/ 2057400 w 4067175"/>
                  <a:gd name="connsiteY116" fmla="*/ 3514725 h 4352925"/>
                  <a:gd name="connsiteX117" fmla="*/ 1962150 w 4067175"/>
                  <a:gd name="connsiteY117" fmla="*/ 3333750 h 4352925"/>
                  <a:gd name="connsiteX118" fmla="*/ 1895475 w 4067175"/>
                  <a:gd name="connsiteY118" fmla="*/ 3390900 h 4352925"/>
                  <a:gd name="connsiteX119" fmla="*/ 1857375 w 4067175"/>
                  <a:gd name="connsiteY119" fmla="*/ 3305175 h 4352925"/>
                  <a:gd name="connsiteX120" fmla="*/ 1847850 w 4067175"/>
                  <a:gd name="connsiteY120" fmla="*/ 3257550 h 4352925"/>
                  <a:gd name="connsiteX121" fmla="*/ 1762125 w 4067175"/>
                  <a:gd name="connsiteY121" fmla="*/ 3152775 h 4352925"/>
                  <a:gd name="connsiteX122" fmla="*/ 1800225 w 4067175"/>
                  <a:gd name="connsiteY122" fmla="*/ 3095625 h 4352925"/>
                  <a:gd name="connsiteX123" fmla="*/ 2066925 w 4067175"/>
                  <a:gd name="connsiteY123" fmla="*/ 3038475 h 4352925"/>
                  <a:gd name="connsiteX124" fmla="*/ 2171700 w 4067175"/>
                  <a:gd name="connsiteY124" fmla="*/ 3038475 h 4352925"/>
                  <a:gd name="connsiteX125" fmla="*/ 2266950 w 4067175"/>
                  <a:gd name="connsiteY125" fmla="*/ 3248025 h 4352925"/>
                  <a:gd name="connsiteX126" fmla="*/ 2409825 w 4067175"/>
                  <a:gd name="connsiteY126" fmla="*/ 3276600 h 4352925"/>
                  <a:gd name="connsiteX127" fmla="*/ 2428875 w 4067175"/>
                  <a:gd name="connsiteY127" fmla="*/ 3105150 h 4352925"/>
                  <a:gd name="connsiteX128" fmla="*/ 2400300 w 4067175"/>
                  <a:gd name="connsiteY128" fmla="*/ 2990850 h 4352925"/>
                  <a:gd name="connsiteX129" fmla="*/ 2428875 w 4067175"/>
                  <a:gd name="connsiteY129" fmla="*/ 2886075 h 4352925"/>
                  <a:gd name="connsiteX130" fmla="*/ 2133600 w 4067175"/>
                  <a:gd name="connsiteY130" fmla="*/ 2714625 h 4352925"/>
                  <a:gd name="connsiteX131" fmla="*/ 1971675 w 4067175"/>
                  <a:gd name="connsiteY131" fmla="*/ 2628900 h 4352925"/>
                  <a:gd name="connsiteX132" fmla="*/ 1971675 w 4067175"/>
                  <a:gd name="connsiteY132" fmla="*/ 2505075 h 4352925"/>
                  <a:gd name="connsiteX133" fmla="*/ 1847850 w 4067175"/>
                  <a:gd name="connsiteY133" fmla="*/ 2552700 h 4352925"/>
                  <a:gd name="connsiteX134" fmla="*/ 1752600 w 4067175"/>
                  <a:gd name="connsiteY134" fmla="*/ 2438400 h 4352925"/>
                  <a:gd name="connsiteX135" fmla="*/ 1466850 w 4067175"/>
                  <a:gd name="connsiteY135" fmla="*/ 2371725 h 4352925"/>
                  <a:gd name="connsiteX136" fmla="*/ 1504950 w 4067175"/>
                  <a:gd name="connsiteY136" fmla="*/ 2295525 h 4352925"/>
                  <a:gd name="connsiteX137" fmla="*/ 1724025 w 4067175"/>
                  <a:gd name="connsiteY137" fmla="*/ 2324100 h 4352925"/>
                  <a:gd name="connsiteX138" fmla="*/ 1800225 w 4067175"/>
                  <a:gd name="connsiteY138" fmla="*/ 2238375 h 4352925"/>
                  <a:gd name="connsiteX139" fmla="*/ 1762125 w 4067175"/>
                  <a:gd name="connsiteY139" fmla="*/ 2200275 h 4352925"/>
                  <a:gd name="connsiteX140" fmla="*/ 1657350 w 4067175"/>
                  <a:gd name="connsiteY140" fmla="*/ 2114550 h 4352925"/>
                  <a:gd name="connsiteX141" fmla="*/ 1647825 w 4067175"/>
                  <a:gd name="connsiteY141" fmla="*/ 2019300 h 4352925"/>
                  <a:gd name="connsiteX142" fmla="*/ 1743075 w 4067175"/>
                  <a:gd name="connsiteY142" fmla="*/ 1971675 h 4352925"/>
                  <a:gd name="connsiteX143" fmla="*/ 1866900 w 4067175"/>
                  <a:gd name="connsiteY143" fmla="*/ 2047875 h 4352925"/>
                  <a:gd name="connsiteX144" fmla="*/ 1857375 w 4067175"/>
                  <a:gd name="connsiteY144" fmla="*/ 2114550 h 4352925"/>
                  <a:gd name="connsiteX145" fmla="*/ 1819275 w 4067175"/>
                  <a:gd name="connsiteY145" fmla="*/ 2143125 h 4352925"/>
                  <a:gd name="connsiteX146" fmla="*/ 1933575 w 4067175"/>
                  <a:gd name="connsiteY146" fmla="*/ 2152650 h 4352925"/>
                  <a:gd name="connsiteX147" fmla="*/ 1971675 w 4067175"/>
                  <a:gd name="connsiteY147" fmla="*/ 2047875 h 4352925"/>
                  <a:gd name="connsiteX148" fmla="*/ 1714500 w 4067175"/>
                  <a:gd name="connsiteY148" fmla="*/ 1733550 h 4352925"/>
                  <a:gd name="connsiteX149" fmla="*/ 1685925 w 4067175"/>
                  <a:gd name="connsiteY149" fmla="*/ 1571625 h 4352925"/>
                  <a:gd name="connsiteX150" fmla="*/ 1524000 w 4067175"/>
                  <a:gd name="connsiteY150" fmla="*/ 1447800 h 4352925"/>
                  <a:gd name="connsiteX151" fmla="*/ 1485900 w 4067175"/>
                  <a:gd name="connsiteY151" fmla="*/ 1209675 h 4352925"/>
                  <a:gd name="connsiteX152" fmla="*/ 1552575 w 4067175"/>
                  <a:gd name="connsiteY152" fmla="*/ 1095375 h 4352925"/>
                  <a:gd name="connsiteX153" fmla="*/ 1590675 w 4067175"/>
                  <a:gd name="connsiteY153" fmla="*/ 971550 h 4352925"/>
                  <a:gd name="connsiteX154" fmla="*/ 1733550 w 4067175"/>
                  <a:gd name="connsiteY154" fmla="*/ 914400 h 4352925"/>
                  <a:gd name="connsiteX155" fmla="*/ 1743075 w 4067175"/>
                  <a:gd name="connsiteY155" fmla="*/ 990600 h 4352925"/>
                  <a:gd name="connsiteX156" fmla="*/ 1695450 w 4067175"/>
                  <a:gd name="connsiteY156" fmla="*/ 1028700 h 4352925"/>
                  <a:gd name="connsiteX157" fmla="*/ 1733550 w 4067175"/>
                  <a:gd name="connsiteY157" fmla="*/ 1143000 h 4352925"/>
                  <a:gd name="connsiteX158" fmla="*/ 1990725 w 4067175"/>
                  <a:gd name="connsiteY158" fmla="*/ 1257300 h 4352925"/>
                  <a:gd name="connsiteX159" fmla="*/ 2228850 w 4067175"/>
                  <a:gd name="connsiteY159" fmla="*/ 1219200 h 4352925"/>
                  <a:gd name="connsiteX160" fmla="*/ 2362200 w 4067175"/>
                  <a:gd name="connsiteY160" fmla="*/ 1076325 h 4352925"/>
                  <a:gd name="connsiteX161" fmla="*/ 2200275 w 4067175"/>
                  <a:gd name="connsiteY161" fmla="*/ 885825 h 4352925"/>
                  <a:gd name="connsiteX162" fmla="*/ 2305050 w 4067175"/>
                  <a:gd name="connsiteY162" fmla="*/ 752475 h 4352925"/>
                  <a:gd name="connsiteX163" fmla="*/ 2419350 w 4067175"/>
                  <a:gd name="connsiteY163" fmla="*/ 866775 h 4352925"/>
                  <a:gd name="connsiteX164" fmla="*/ 2628900 w 4067175"/>
                  <a:gd name="connsiteY164" fmla="*/ 676275 h 4352925"/>
                  <a:gd name="connsiteX165" fmla="*/ 2809875 w 4067175"/>
                  <a:gd name="connsiteY165" fmla="*/ 714375 h 4352925"/>
                  <a:gd name="connsiteX166" fmla="*/ 3095625 w 4067175"/>
                  <a:gd name="connsiteY166" fmla="*/ 571500 h 4352925"/>
                  <a:gd name="connsiteX167" fmla="*/ 3305175 w 4067175"/>
                  <a:gd name="connsiteY167" fmla="*/ 714375 h 4352925"/>
                  <a:gd name="connsiteX168" fmla="*/ 3505200 w 4067175"/>
                  <a:gd name="connsiteY168" fmla="*/ 733425 h 4352925"/>
                  <a:gd name="connsiteX169" fmla="*/ 3676650 w 4067175"/>
                  <a:gd name="connsiteY169" fmla="*/ 809625 h 4352925"/>
                  <a:gd name="connsiteX170" fmla="*/ 3790950 w 4067175"/>
                  <a:gd name="connsiteY170" fmla="*/ 704850 h 4352925"/>
                  <a:gd name="connsiteX171" fmla="*/ 3867150 w 4067175"/>
                  <a:gd name="connsiteY171" fmla="*/ 600075 h 4352925"/>
                  <a:gd name="connsiteX172" fmla="*/ 3829050 w 4067175"/>
                  <a:gd name="connsiteY172" fmla="*/ 485775 h 4352925"/>
                  <a:gd name="connsiteX173" fmla="*/ 3886200 w 4067175"/>
                  <a:gd name="connsiteY173" fmla="*/ 381000 h 4352925"/>
                  <a:gd name="connsiteX174" fmla="*/ 4048125 w 4067175"/>
                  <a:gd name="connsiteY174" fmla="*/ 295275 h 4352925"/>
                  <a:gd name="connsiteX175" fmla="*/ 4000500 w 4067175"/>
                  <a:gd name="connsiteY175" fmla="*/ 104775 h 4352925"/>
                  <a:gd name="connsiteX176" fmla="*/ 3743325 w 4067175"/>
                  <a:gd name="connsiteY176" fmla="*/ 9525 h 4352925"/>
                  <a:gd name="connsiteX177" fmla="*/ 3743325 w 4067175"/>
                  <a:gd name="connsiteY177" fmla="*/ 9525 h 435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4067175" h="4352925">
                    <a:moveTo>
                      <a:pt x="3819525" y="0"/>
                    </a:moveTo>
                    <a:cubicBezTo>
                      <a:pt x="3760787" y="0"/>
                      <a:pt x="3702050" y="0"/>
                      <a:pt x="3686175" y="9525"/>
                    </a:cubicBezTo>
                    <a:cubicBezTo>
                      <a:pt x="3670300" y="19050"/>
                      <a:pt x="3709988" y="33338"/>
                      <a:pt x="3724275" y="57150"/>
                    </a:cubicBezTo>
                    <a:cubicBezTo>
                      <a:pt x="3738562" y="80962"/>
                      <a:pt x="3767138" y="123825"/>
                      <a:pt x="3771900" y="152400"/>
                    </a:cubicBezTo>
                    <a:cubicBezTo>
                      <a:pt x="3776662" y="180975"/>
                      <a:pt x="3763963" y="204788"/>
                      <a:pt x="3752850" y="228600"/>
                    </a:cubicBezTo>
                    <a:cubicBezTo>
                      <a:pt x="3741738" y="252413"/>
                      <a:pt x="3754438" y="266700"/>
                      <a:pt x="3705225" y="295275"/>
                    </a:cubicBezTo>
                    <a:cubicBezTo>
                      <a:pt x="3656013" y="323850"/>
                      <a:pt x="3522663" y="388937"/>
                      <a:pt x="3457575" y="400050"/>
                    </a:cubicBezTo>
                    <a:cubicBezTo>
                      <a:pt x="3392487" y="411163"/>
                      <a:pt x="3381375" y="374650"/>
                      <a:pt x="3314700" y="361950"/>
                    </a:cubicBezTo>
                    <a:cubicBezTo>
                      <a:pt x="3248025" y="349250"/>
                      <a:pt x="3132137" y="336550"/>
                      <a:pt x="3057525" y="323850"/>
                    </a:cubicBezTo>
                    <a:cubicBezTo>
                      <a:pt x="2982913" y="311150"/>
                      <a:pt x="2917825" y="309562"/>
                      <a:pt x="2867025" y="285750"/>
                    </a:cubicBezTo>
                    <a:cubicBezTo>
                      <a:pt x="2816225" y="261938"/>
                      <a:pt x="2784475" y="203200"/>
                      <a:pt x="2752725" y="180975"/>
                    </a:cubicBezTo>
                    <a:cubicBezTo>
                      <a:pt x="2720975" y="158750"/>
                      <a:pt x="2716212" y="153987"/>
                      <a:pt x="2676525" y="152400"/>
                    </a:cubicBezTo>
                    <a:cubicBezTo>
                      <a:pt x="2636838" y="150813"/>
                      <a:pt x="2555875" y="163513"/>
                      <a:pt x="2514600" y="171450"/>
                    </a:cubicBezTo>
                    <a:cubicBezTo>
                      <a:pt x="2473325" y="179387"/>
                      <a:pt x="2428875" y="200025"/>
                      <a:pt x="2428875" y="200025"/>
                    </a:cubicBezTo>
                    <a:cubicBezTo>
                      <a:pt x="2381250" y="215900"/>
                      <a:pt x="2287587" y="255588"/>
                      <a:pt x="2228850" y="266700"/>
                    </a:cubicBezTo>
                    <a:cubicBezTo>
                      <a:pt x="2170113" y="277812"/>
                      <a:pt x="2132013" y="254000"/>
                      <a:pt x="2076450" y="266700"/>
                    </a:cubicBezTo>
                    <a:cubicBezTo>
                      <a:pt x="2020887" y="279400"/>
                      <a:pt x="1962150" y="330200"/>
                      <a:pt x="1895475" y="342900"/>
                    </a:cubicBezTo>
                    <a:cubicBezTo>
                      <a:pt x="1828800" y="355600"/>
                      <a:pt x="1720850" y="325438"/>
                      <a:pt x="1676400" y="342900"/>
                    </a:cubicBezTo>
                    <a:cubicBezTo>
                      <a:pt x="1631950" y="360362"/>
                      <a:pt x="1655762" y="425450"/>
                      <a:pt x="1628775" y="447675"/>
                    </a:cubicBezTo>
                    <a:cubicBezTo>
                      <a:pt x="1601788" y="469900"/>
                      <a:pt x="1558925" y="473075"/>
                      <a:pt x="1514475" y="476250"/>
                    </a:cubicBezTo>
                    <a:lnTo>
                      <a:pt x="1362075" y="466725"/>
                    </a:lnTo>
                    <a:cubicBezTo>
                      <a:pt x="1323975" y="465137"/>
                      <a:pt x="1285875" y="466725"/>
                      <a:pt x="1285875" y="466725"/>
                    </a:cubicBezTo>
                    <a:cubicBezTo>
                      <a:pt x="1260475" y="466725"/>
                      <a:pt x="1233488" y="458788"/>
                      <a:pt x="1209675" y="466725"/>
                    </a:cubicBezTo>
                    <a:cubicBezTo>
                      <a:pt x="1185863" y="474663"/>
                      <a:pt x="1158875" y="501650"/>
                      <a:pt x="1143000" y="514350"/>
                    </a:cubicBezTo>
                    <a:cubicBezTo>
                      <a:pt x="1127125" y="527050"/>
                      <a:pt x="1135062" y="530225"/>
                      <a:pt x="1114425" y="542925"/>
                    </a:cubicBezTo>
                    <a:cubicBezTo>
                      <a:pt x="1093788" y="555625"/>
                      <a:pt x="1084262" y="563563"/>
                      <a:pt x="1019175" y="590550"/>
                    </a:cubicBezTo>
                    <a:cubicBezTo>
                      <a:pt x="954088" y="617537"/>
                      <a:pt x="801687" y="685800"/>
                      <a:pt x="723900" y="704850"/>
                    </a:cubicBezTo>
                    <a:cubicBezTo>
                      <a:pt x="646113" y="723900"/>
                      <a:pt x="579437" y="681038"/>
                      <a:pt x="552450" y="704850"/>
                    </a:cubicBezTo>
                    <a:cubicBezTo>
                      <a:pt x="525463" y="728662"/>
                      <a:pt x="557213" y="814388"/>
                      <a:pt x="561975" y="847725"/>
                    </a:cubicBezTo>
                    <a:cubicBezTo>
                      <a:pt x="566737" y="881062"/>
                      <a:pt x="585787" y="889000"/>
                      <a:pt x="581025" y="904875"/>
                    </a:cubicBezTo>
                    <a:cubicBezTo>
                      <a:pt x="576263" y="920750"/>
                      <a:pt x="546100" y="927100"/>
                      <a:pt x="533400" y="942975"/>
                    </a:cubicBezTo>
                    <a:cubicBezTo>
                      <a:pt x="520700" y="958850"/>
                      <a:pt x="519112" y="990600"/>
                      <a:pt x="504825" y="1000125"/>
                    </a:cubicBezTo>
                    <a:cubicBezTo>
                      <a:pt x="490538" y="1009650"/>
                      <a:pt x="469900" y="977900"/>
                      <a:pt x="447675" y="1000125"/>
                    </a:cubicBezTo>
                    <a:cubicBezTo>
                      <a:pt x="425450" y="1022350"/>
                      <a:pt x="384175" y="1100138"/>
                      <a:pt x="371475" y="1133475"/>
                    </a:cubicBezTo>
                    <a:cubicBezTo>
                      <a:pt x="358775" y="1166813"/>
                      <a:pt x="377825" y="1176338"/>
                      <a:pt x="371475" y="1200150"/>
                    </a:cubicBezTo>
                    <a:cubicBezTo>
                      <a:pt x="365125" y="1223962"/>
                      <a:pt x="357187" y="1252538"/>
                      <a:pt x="333375" y="1276350"/>
                    </a:cubicBezTo>
                    <a:cubicBezTo>
                      <a:pt x="309563" y="1300162"/>
                      <a:pt x="258762" y="1327150"/>
                      <a:pt x="228600" y="1343025"/>
                    </a:cubicBezTo>
                    <a:cubicBezTo>
                      <a:pt x="198438" y="1358900"/>
                      <a:pt x="169862" y="1360488"/>
                      <a:pt x="152400" y="1371600"/>
                    </a:cubicBezTo>
                    <a:cubicBezTo>
                      <a:pt x="134938" y="1382712"/>
                      <a:pt x="122238" y="1392238"/>
                      <a:pt x="123825" y="1409700"/>
                    </a:cubicBezTo>
                    <a:cubicBezTo>
                      <a:pt x="125412" y="1427162"/>
                      <a:pt x="155575" y="1454150"/>
                      <a:pt x="161925" y="1476375"/>
                    </a:cubicBezTo>
                    <a:cubicBezTo>
                      <a:pt x="168275" y="1498600"/>
                      <a:pt x="169862" y="1530350"/>
                      <a:pt x="161925" y="1543050"/>
                    </a:cubicBezTo>
                    <a:cubicBezTo>
                      <a:pt x="153988" y="1555750"/>
                      <a:pt x="127000" y="1541463"/>
                      <a:pt x="114300" y="1552575"/>
                    </a:cubicBezTo>
                    <a:cubicBezTo>
                      <a:pt x="101600" y="1563687"/>
                      <a:pt x="103187" y="1585913"/>
                      <a:pt x="85725" y="1609725"/>
                    </a:cubicBezTo>
                    <a:cubicBezTo>
                      <a:pt x="68263" y="1633537"/>
                      <a:pt x="19050" y="1665288"/>
                      <a:pt x="9525" y="1695450"/>
                    </a:cubicBezTo>
                    <a:cubicBezTo>
                      <a:pt x="0" y="1725612"/>
                      <a:pt x="28575" y="1790700"/>
                      <a:pt x="28575" y="1790700"/>
                    </a:cubicBezTo>
                    <a:cubicBezTo>
                      <a:pt x="34925" y="1822450"/>
                      <a:pt x="33338" y="1857375"/>
                      <a:pt x="47625" y="1885950"/>
                    </a:cubicBezTo>
                    <a:cubicBezTo>
                      <a:pt x="61912" y="1914525"/>
                      <a:pt x="82550" y="1939925"/>
                      <a:pt x="114300" y="1962150"/>
                    </a:cubicBezTo>
                    <a:cubicBezTo>
                      <a:pt x="146050" y="1984375"/>
                      <a:pt x="206375" y="1987550"/>
                      <a:pt x="238125" y="2019300"/>
                    </a:cubicBezTo>
                    <a:cubicBezTo>
                      <a:pt x="269875" y="2051050"/>
                      <a:pt x="268287" y="2125662"/>
                      <a:pt x="304800" y="2152650"/>
                    </a:cubicBezTo>
                    <a:cubicBezTo>
                      <a:pt x="341313" y="2179638"/>
                      <a:pt x="409575" y="2176463"/>
                      <a:pt x="457200" y="2181225"/>
                    </a:cubicBezTo>
                    <a:cubicBezTo>
                      <a:pt x="504825" y="2185987"/>
                      <a:pt x="565150" y="2165350"/>
                      <a:pt x="590550" y="2181225"/>
                    </a:cubicBezTo>
                    <a:cubicBezTo>
                      <a:pt x="615950" y="2197100"/>
                      <a:pt x="619125" y="2251075"/>
                      <a:pt x="609600" y="2276475"/>
                    </a:cubicBezTo>
                    <a:cubicBezTo>
                      <a:pt x="600075" y="2301875"/>
                      <a:pt x="571500" y="2332037"/>
                      <a:pt x="533400" y="2333625"/>
                    </a:cubicBezTo>
                    <a:cubicBezTo>
                      <a:pt x="495300" y="2335213"/>
                      <a:pt x="415925" y="2286000"/>
                      <a:pt x="381000" y="2286000"/>
                    </a:cubicBezTo>
                    <a:cubicBezTo>
                      <a:pt x="346075" y="2286000"/>
                      <a:pt x="346075" y="2300288"/>
                      <a:pt x="323850" y="2333625"/>
                    </a:cubicBezTo>
                    <a:cubicBezTo>
                      <a:pt x="301625" y="2366962"/>
                      <a:pt x="250825" y="2452688"/>
                      <a:pt x="247650" y="2486025"/>
                    </a:cubicBezTo>
                    <a:cubicBezTo>
                      <a:pt x="244475" y="2519362"/>
                      <a:pt x="279400" y="2546350"/>
                      <a:pt x="304800" y="2533650"/>
                    </a:cubicBezTo>
                    <a:cubicBezTo>
                      <a:pt x="330200" y="2520950"/>
                      <a:pt x="376238" y="2422525"/>
                      <a:pt x="400050" y="2409825"/>
                    </a:cubicBezTo>
                    <a:cubicBezTo>
                      <a:pt x="423863" y="2397125"/>
                      <a:pt x="419100" y="2398713"/>
                      <a:pt x="447675" y="2457450"/>
                    </a:cubicBezTo>
                    <a:cubicBezTo>
                      <a:pt x="476250" y="2516187"/>
                      <a:pt x="525463" y="2728913"/>
                      <a:pt x="571500" y="2762250"/>
                    </a:cubicBezTo>
                    <a:cubicBezTo>
                      <a:pt x="617538" y="2795588"/>
                      <a:pt x="687388" y="2655888"/>
                      <a:pt x="723900" y="2657475"/>
                    </a:cubicBezTo>
                    <a:cubicBezTo>
                      <a:pt x="760412" y="2659062"/>
                      <a:pt x="747713" y="2759075"/>
                      <a:pt x="790575" y="2771775"/>
                    </a:cubicBezTo>
                    <a:cubicBezTo>
                      <a:pt x="833438" y="2784475"/>
                      <a:pt x="930275" y="2740025"/>
                      <a:pt x="981075" y="2733675"/>
                    </a:cubicBezTo>
                    <a:cubicBezTo>
                      <a:pt x="1031875" y="2727325"/>
                      <a:pt x="1033462" y="2730500"/>
                      <a:pt x="1095375" y="2733675"/>
                    </a:cubicBezTo>
                    <a:cubicBezTo>
                      <a:pt x="1157288" y="2736850"/>
                      <a:pt x="1303337" y="2759075"/>
                      <a:pt x="1352550" y="2752725"/>
                    </a:cubicBezTo>
                    <a:cubicBezTo>
                      <a:pt x="1401763" y="2746375"/>
                      <a:pt x="1370013" y="2689225"/>
                      <a:pt x="1390650" y="2695575"/>
                    </a:cubicBezTo>
                    <a:cubicBezTo>
                      <a:pt x="1411287" y="2701925"/>
                      <a:pt x="1452563" y="2782888"/>
                      <a:pt x="1476375" y="2790825"/>
                    </a:cubicBezTo>
                    <a:cubicBezTo>
                      <a:pt x="1500188" y="2798763"/>
                      <a:pt x="1512888" y="2733675"/>
                      <a:pt x="1533525" y="2743200"/>
                    </a:cubicBezTo>
                    <a:cubicBezTo>
                      <a:pt x="1554162" y="2752725"/>
                      <a:pt x="1552575" y="2822575"/>
                      <a:pt x="1600200" y="2847975"/>
                    </a:cubicBezTo>
                    <a:cubicBezTo>
                      <a:pt x="1647825" y="2873375"/>
                      <a:pt x="1766888" y="2882900"/>
                      <a:pt x="1819275" y="2895600"/>
                    </a:cubicBezTo>
                    <a:cubicBezTo>
                      <a:pt x="1871663" y="2908300"/>
                      <a:pt x="1909763" y="2900363"/>
                      <a:pt x="1914525" y="2924175"/>
                    </a:cubicBezTo>
                    <a:cubicBezTo>
                      <a:pt x="1919287" y="2947987"/>
                      <a:pt x="1874837" y="3016250"/>
                      <a:pt x="1847850" y="3038475"/>
                    </a:cubicBezTo>
                    <a:cubicBezTo>
                      <a:pt x="1820863" y="3060700"/>
                      <a:pt x="1774825" y="3049588"/>
                      <a:pt x="1752600" y="3057525"/>
                    </a:cubicBezTo>
                    <a:cubicBezTo>
                      <a:pt x="1730375" y="3065463"/>
                      <a:pt x="1741487" y="3087687"/>
                      <a:pt x="1714500" y="3086100"/>
                    </a:cubicBezTo>
                    <a:cubicBezTo>
                      <a:pt x="1687513" y="3084513"/>
                      <a:pt x="1628775" y="3067050"/>
                      <a:pt x="1590675" y="3048000"/>
                    </a:cubicBezTo>
                    <a:cubicBezTo>
                      <a:pt x="1552575" y="3028950"/>
                      <a:pt x="1531938" y="2998788"/>
                      <a:pt x="1485900" y="2971800"/>
                    </a:cubicBezTo>
                    <a:cubicBezTo>
                      <a:pt x="1439862" y="2944812"/>
                      <a:pt x="1371600" y="2908300"/>
                      <a:pt x="1314450" y="2886075"/>
                    </a:cubicBezTo>
                    <a:cubicBezTo>
                      <a:pt x="1257300" y="2863850"/>
                      <a:pt x="1189037" y="2855912"/>
                      <a:pt x="1143000" y="2838450"/>
                    </a:cubicBezTo>
                    <a:cubicBezTo>
                      <a:pt x="1096963" y="2820988"/>
                      <a:pt x="1071562" y="2784475"/>
                      <a:pt x="1038225" y="2781300"/>
                    </a:cubicBezTo>
                    <a:cubicBezTo>
                      <a:pt x="1004888" y="2778125"/>
                      <a:pt x="976313" y="2798763"/>
                      <a:pt x="942975" y="2819400"/>
                    </a:cubicBezTo>
                    <a:cubicBezTo>
                      <a:pt x="909638" y="2840038"/>
                      <a:pt x="866775" y="2892425"/>
                      <a:pt x="838200" y="2905125"/>
                    </a:cubicBezTo>
                    <a:cubicBezTo>
                      <a:pt x="809625" y="2917825"/>
                      <a:pt x="800100" y="2873375"/>
                      <a:pt x="771525" y="2895600"/>
                    </a:cubicBezTo>
                    <a:cubicBezTo>
                      <a:pt x="742950" y="2917825"/>
                      <a:pt x="701675" y="3001963"/>
                      <a:pt x="666750" y="3038475"/>
                    </a:cubicBezTo>
                    <a:cubicBezTo>
                      <a:pt x="631825" y="3074987"/>
                      <a:pt x="566738" y="3084513"/>
                      <a:pt x="561975" y="3114675"/>
                    </a:cubicBezTo>
                    <a:cubicBezTo>
                      <a:pt x="557213" y="3144838"/>
                      <a:pt x="584200" y="3160713"/>
                      <a:pt x="638175" y="3219450"/>
                    </a:cubicBezTo>
                    <a:cubicBezTo>
                      <a:pt x="692150" y="3278188"/>
                      <a:pt x="838200" y="3403600"/>
                      <a:pt x="885825" y="3467100"/>
                    </a:cubicBezTo>
                    <a:cubicBezTo>
                      <a:pt x="933450" y="3530600"/>
                      <a:pt x="933450" y="3557588"/>
                      <a:pt x="923925" y="3600450"/>
                    </a:cubicBezTo>
                    <a:cubicBezTo>
                      <a:pt x="914400" y="3643312"/>
                      <a:pt x="830263" y="3667125"/>
                      <a:pt x="828675" y="3724275"/>
                    </a:cubicBezTo>
                    <a:cubicBezTo>
                      <a:pt x="827088" y="3781425"/>
                      <a:pt x="903288" y="3894138"/>
                      <a:pt x="914400" y="3943350"/>
                    </a:cubicBezTo>
                    <a:cubicBezTo>
                      <a:pt x="925512" y="3992562"/>
                      <a:pt x="885825" y="4006850"/>
                      <a:pt x="895350" y="4019550"/>
                    </a:cubicBezTo>
                    <a:cubicBezTo>
                      <a:pt x="904875" y="4032250"/>
                      <a:pt x="952500" y="4006850"/>
                      <a:pt x="971550" y="4019550"/>
                    </a:cubicBezTo>
                    <a:cubicBezTo>
                      <a:pt x="990600" y="4032250"/>
                      <a:pt x="992188" y="4095750"/>
                      <a:pt x="1009650" y="4095750"/>
                    </a:cubicBezTo>
                    <a:cubicBezTo>
                      <a:pt x="1027112" y="4095750"/>
                      <a:pt x="1069975" y="4067175"/>
                      <a:pt x="1076325" y="4019550"/>
                    </a:cubicBezTo>
                    <a:cubicBezTo>
                      <a:pt x="1082675" y="3971925"/>
                      <a:pt x="1038225" y="3843338"/>
                      <a:pt x="1047750" y="3810000"/>
                    </a:cubicBezTo>
                    <a:cubicBezTo>
                      <a:pt x="1057275" y="3776663"/>
                      <a:pt x="1104900" y="3806825"/>
                      <a:pt x="1133475" y="3819525"/>
                    </a:cubicBezTo>
                    <a:cubicBezTo>
                      <a:pt x="1162050" y="3832225"/>
                      <a:pt x="1212850" y="3867150"/>
                      <a:pt x="1219200" y="3886200"/>
                    </a:cubicBezTo>
                    <a:cubicBezTo>
                      <a:pt x="1225550" y="3905250"/>
                      <a:pt x="1158875" y="3917950"/>
                      <a:pt x="1171575" y="3933825"/>
                    </a:cubicBezTo>
                    <a:cubicBezTo>
                      <a:pt x="1184275" y="3949700"/>
                      <a:pt x="1270000" y="3954463"/>
                      <a:pt x="1295400" y="3981450"/>
                    </a:cubicBezTo>
                    <a:cubicBezTo>
                      <a:pt x="1320800" y="4008438"/>
                      <a:pt x="1319212" y="4041775"/>
                      <a:pt x="1323975" y="4095750"/>
                    </a:cubicBezTo>
                    <a:cubicBezTo>
                      <a:pt x="1328738" y="4149725"/>
                      <a:pt x="1311275" y="4270375"/>
                      <a:pt x="1323975" y="4305300"/>
                    </a:cubicBezTo>
                    <a:cubicBezTo>
                      <a:pt x="1336675" y="4340225"/>
                      <a:pt x="1384300" y="4335462"/>
                      <a:pt x="1400175" y="4305300"/>
                    </a:cubicBezTo>
                    <a:cubicBezTo>
                      <a:pt x="1416050" y="4275138"/>
                      <a:pt x="1398588" y="4168775"/>
                      <a:pt x="1419225" y="4124325"/>
                    </a:cubicBezTo>
                    <a:cubicBezTo>
                      <a:pt x="1439863" y="4079875"/>
                      <a:pt x="1500188" y="4059237"/>
                      <a:pt x="1524000" y="4038600"/>
                    </a:cubicBezTo>
                    <a:cubicBezTo>
                      <a:pt x="1547812" y="4017963"/>
                      <a:pt x="1535113" y="3978275"/>
                      <a:pt x="1562100" y="4000500"/>
                    </a:cubicBezTo>
                    <a:cubicBezTo>
                      <a:pt x="1589087" y="4022725"/>
                      <a:pt x="1658937" y="4125912"/>
                      <a:pt x="1685925" y="4171950"/>
                    </a:cubicBezTo>
                    <a:cubicBezTo>
                      <a:pt x="1712913" y="4217988"/>
                      <a:pt x="1695450" y="4251325"/>
                      <a:pt x="1724025" y="4276725"/>
                    </a:cubicBezTo>
                    <a:cubicBezTo>
                      <a:pt x="1752600" y="4302125"/>
                      <a:pt x="1857375" y="4352925"/>
                      <a:pt x="1857375" y="4324350"/>
                    </a:cubicBezTo>
                    <a:cubicBezTo>
                      <a:pt x="1857375" y="4295775"/>
                      <a:pt x="1728788" y="4144963"/>
                      <a:pt x="1724025" y="4105275"/>
                    </a:cubicBezTo>
                    <a:cubicBezTo>
                      <a:pt x="1719263" y="4065588"/>
                      <a:pt x="1857375" y="4202112"/>
                      <a:pt x="1828800" y="4086225"/>
                    </a:cubicBezTo>
                    <a:cubicBezTo>
                      <a:pt x="1800225" y="3970338"/>
                      <a:pt x="1579562" y="3513137"/>
                      <a:pt x="1552575" y="3409950"/>
                    </a:cubicBezTo>
                    <a:cubicBezTo>
                      <a:pt x="1525588" y="3306763"/>
                      <a:pt x="1638300" y="3457575"/>
                      <a:pt x="1666875" y="3467100"/>
                    </a:cubicBezTo>
                    <a:cubicBezTo>
                      <a:pt x="1695450" y="3476625"/>
                      <a:pt x="1701800" y="3459163"/>
                      <a:pt x="1724025" y="3467100"/>
                    </a:cubicBezTo>
                    <a:cubicBezTo>
                      <a:pt x="1746250" y="3475038"/>
                      <a:pt x="1789113" y="3492500"/>
                      <a:pt x="1800225" y="3514725"/>
                    </a:cubicBezTo>
                    <a:cubicBezTo>
                      <a:pt x="1811337" y="3536950"/>
                      <a:pt x="1784350" y="3579813"/>
                      <a:pt x="1790700" y="3600450"/>
                    </a:cubicBezTo>
                    <a:cubicBezTo>
                      <a:pt x="1797050" y="3621087"/>
                      <a:pt x="1816100" y="3643313"/>
                      <a:pt x="1838325" y="3638550"/>
                    </a:cubicBezTo>
                    <a:cubicBezTo>
                      <a:pt x="1860550" y="3633788"/>
                      <a:pt x="1887538" y="3592513"/>
                      <a:pt x="1924050" y="3571875"/>
                    </a:cubicBezTo>
                    <a:cubicBezTo>
                      <a:pt x="1960563" y="3551238"/>
                      <a:pt x="2051050" y="3554412"/>
                      <a:pt x="2057400" y="3514725"/>
                    </a:cubicBezTo>
                    <a:cubicBezTo>
                      <a:pt x="2063750" y="3475038"/>
                      <a:pt x="1989138" y="3354388"/>
                      <a:pt x="1962150" y="3333750"/>
                    </a:cubicBezTo>
                    <a:cubicBezTo>
                      <a:pt x="1935162" y="3313112"/>
                      <a:pt x="1912938" y="3395663"/>
                      <a:pt x="1895475" y="3390900"/>
                    </a:cubicBezTo>
                    <a:cubicBezTo>
                      <a:pt x="1878012" y="3386137"/>
                      <a:pt x="1865313" y="3327400"/>
                      <a:pt x="1857375" y="3305175"/>
                    </a:cubicBezTo>
                    <a:cubicBezTo>
                      <a:pt x="1849438" y="3282950"/>
                      <a:pt x="1863725" y="3282950"/>
                      <a:pt x="1847850" y="3257550"/>
                    </a:cubicBezTo>
                    <a:cubicBezTo>
                      <a:pt x="1831975" y="3232150"/>
                      <a:pt x="1770062" y="3179762"/>
                      <a:pt x="1762125" y="3152775"/>
                    </a:cubicBezTo>
                    <a:cubicBezTo>
                      <a:pt x="1754188" y="3125788"/>
                      <a:pt x="1749425" y="3114675"/>
                      <a:pt x="1800225" y="3095625"/>
                    </a:cubicBezTo>
                    <a:cubicBezTo>
                      <a:pt x="1851025" y="3076575"/>
                      <a:pt x="2005013" y="3048000"/>
                      <a:pt x="2066925" y="3038475"/>
                    </a:cubicBezTo>
                    <a:cubicBezTo>
                      <a:pt x="2128838" y="3028950"/>
                      <a:pt x="2138363" y="3003550"/>
                      <a:pt x="2171700" y="3038475"/>
                    </a:cubicBezTo>
                    <a:cubicBezTo>
                      <a:pt x="2205038" y="3073400"/>
                      <a:pt x="2227263" y="3208338"/>
                      <a:pt x="2266950" y="3248025"/>
                    </a:cubicBezTo>
                    <a:cubicBezTo>
                      <a:pt x="2306637" y="3287712"/>
                      <a:pt x="2382838" y="3300412"/>
                      <a:pt x="2409825" y="3276600"/>
                    </a:cubicBezTo>
                    <a:cubicBezTo>
                      <a:pt x="2436812" y="3252788"/>
                      <a:pt x="2430462" y="3152775"/>
                      <a:pt x="2428875" y="3105150"/>
                    </a:cubicBezTo>
                    <a:cubicBezTo>
                      <a:pt x="2427288" y="3057525"/>
                      <a:pt x="2400300" y="3027362"/>
                      <a:pt x="2400300" y="2990850"/>
                    </a:cubicBezTo>
                    <a:cubicBezTo>
                      <a:pt x="2400300" y="2954338"/>
                      <a:pt x="2473325" y="2932112"/>
                      <a:pt x="2428875" y="2886075"/>
                    </a:cubicBezTo>
                    <a:cubicBezTo>
                      <a:pt x="2384425" y="2840038"/>
                      <a:pt x="2209800" y="2757488"/>
                      <a:pt x="2133600" y="2714625"/>
                    </a:cubicBezTo>
                    <a:cubicBezTo>
                      <a:pt x="2057400" y="2671763"/>
                      <a:pt x="1998663" y="2663825"/>
                      <a:pt x="1971675" y="2628900"/>
                    </a:cubicBezTo>
                    <a:cubicBezTo>
                      <a:pt x="1944688" y="2593975"/>
                      <a:pt x="1992312" y="2517775"/>
                      <a:pt x="1971675" y="2505075"/>
                    </a:cubicBezTo>
                    <a:cubicBezTo>
                      <a:pt x="1951038" y="2492375"/>
                      <a:pt x="1884362" y="2563812"/>
                      <a:pt x="1847850" y="2552700"/>
                    </a:cubicBezTo>
                    <a:cubicBezTo>
                      <a:pt x="1811338" y="2541588"/>
                      <a:pt x="1816100" y="2468562"/>
                      <a:pt x="1752600" y="2438400"/>
                    </a:cubicBezTo>
                    <a:cubicBezTo>
                      <a:pt x="1689100" y="2408238"/>
                      <a:pt x="1508125" y="2395537"/>
                      <a:pt x="1466850" y="2371725"/>
                    </a:cubicBezTo>
                    <a:cubicBezTo>
                      <a:pt x="1425575" y="2347913"/>
                      <a:pt x="1462088" y="2303462"/>
                      <a:pt x="1504950" y="2295525"/>
                    </a:cubicBezTo>
                    <a:cubicBezTo>
                      <a:pt x="1547812" y="2287588"/>
                      <a:pt x="1674812" y="2333625"/>
                      <a:pt x="1724025" y="2324100"/>
                    </a:cubicBezTo>
                    <a:cubicBezTo>
                      <a:pt x="1773238" y="2314575"/>
                      <a:pt x="1793875" y="2259012"/>
                      <a:pt x="1800225" y="2238375"/>
                    </a:cubicBezTo>
                    <a:cubicBezTo>
                      <a:pt x="1806575" y="2217738"/>
                      <a:pt x="1785937" y="2220912"/>
                      <a:pt x="1762125" y="2200275"/>
                    </a:cubicBezTo>
                    <a:cubicBezTo>
                      <a:pt x="1738313" y="2179638"/>
                      <a:pt x="1676400" y="2144713"/>
                      <a:pt x="1657350" y="2114550"/>
                    </a:cubicBezTo>
                    <a:cubicBezTo>
                      <a:pt x="1638300" y="2084388"/>
                      <a:pt x="1633538" y="2043112"/>
                      <a:pt x="1647825" y="2019300"/>
                    </a:cubicBezTo>
                    <a:cubicBezTo>
                      <a:pt x="1662112" y="1995488"/>
                      <a:pt x="1706563" y="1966913"/>
                      <a:pt x="1743075" y="1971675"/>
                    </a:cubicBezTo>
                    <a:cubicBezTo>
                      <a:pt x="1779588" y="1976438"/>
                      <a:pt x="1847850" y="2024063"/>
                      <a:pt x="1866900" y="2047875"/>
                    </a:cubicBezTo>
                    <a:cubicBezTo>
                      <a:pt x="1885950" y="2071687"/>
                      <a:pt x="1865312" y="2098675"/>
                      <a:pt x="1857375" y="2114550"/>
                    </a:cubicBezTo>
                    <a:cubicBezTo>
                      <a:pt x="1849438" y="2130425"/>
                      <a:pt x="1806575" y="2136775"/>
                      <a:pt x="1819275" y="2143125"/>
                    </a:cubicBezTo>
                    <a:cubicBezTo>
                      <a:pt x="1831975" y="2149475"/>
                      <a:pt x="1908175" y="2168525"/>
                      <a:pt x="1933575" y="2152650"/>
                    </a:cubicBezTo>
                    <a:cubicBezTo>
                      <a:pt x="1958975" y="2136775"/>
                      <a:pt x="2008188" y="2117725"/>
                      <a:pt x="1971675" y="2047875"/>
                    </a:cubicBezTo>
                    <a:cubicBezTo>
                      <a:pt x="1935162" y="1978025"/>
                      <a:pt x="1762125" y="1812925"/>
                      <a:pt x="1714500" y="1733550"/>
                    </a:cubicBezTo>
                    <a:cubicBezTo>
                      <a:pt x="1666875" y="1654175"/>
                      <a:pt x="1717675" y="1619250"/>
                      <a:pt x="1685925" y="1571625"/>
                    </a:cubicBezTo>
                    <a:cubicBezTo>
                      <a:pt x="1654175" y="1524000"/>
                      <a:pt x="1557338" y="1508125"/>
                      <a:pt x="1524000" y="1447800"/>
                    </a:cubicBezTo>
                    <a:cubicBezTo>
                      <a:pt x="1490662" y="1387475"/>
                      <a:pt x="1481138" y="1268413"/>
                      <a:pt x="1485900" y="1209675"/>
                    </a:cubicBezTo>
                    <a:cubicBezTo>
                      <a:pt x="1490663" y="1150938"/>
                      <a:pt x="1535113" y="1135063"/>
                      <a:pt x="1552575" y="1095375"/>
                    </a:cubicBezTo>
                    <a:cubicBezTo>
                      <a:pt x="1570038" y="1055688"/>
                      <a:pt x="1560513" y="1001712"/>
                      <a:pt x="1590675" y="971550"/>
                    </a:cubicBezTo>
                    <a:cubicBezTo>
                      <a:pt x="1620837" y="941388"/>
                      <a:pt x="1708150" y="911225"/>
                      <a:pt x="1733550" y="914400"/>
                    </a:cubicBezTo>
                    <a:cubicBezTo>
                      <a:pt x="1758950" y="917575"/>
                      <a:pt x="1749425" y="971550"/>
                      <a:pt x="1743075" y="990600"/>
                    </a:cubicBezTo>
                    <a:cubicBezTo>
                      <a:pt x="1736725" y="1009650"/>
                      <a:pt x="1697038" y="1003300"/>
                      <a:pt x="1695450" y="1028700"/>
                    </a:cubicBezTo>
                    <a:cubicBezTo>
                      <a:pt x="1693863" y="1054100"/>
                      <a:pt x="1684338" y="1104900"/>
                      <a:pt x="1733550" y="1143000"/>
                    </a:cubicBezTo>
                    <a:cubicBezTo>
                      <a:pt x="1782763" y="1181100"/>
                      <a:pt x="1908175" y="1244600"/>
                      <a:pt x="1990725" y="1257300"/>
                    </a:cubicBezTo>
                    <a:cubicBezTo>
                      <a:pt x="2073275" y="1270000"/>
                      <a:pt x="2166938" y="1249362"/>
                      <a:pt x="2228850" y="1219200"/>
                    </a:cubicBezTo>
                    <a:cubicBezTo>
                      <a:pt x="2290762" y="1189038"/>
                      <a:pt x="2366963" y="1131888"/>
                      <a:pt x="2362200" y="1076325"/>
                    </a:cubicBezTo>
                    <a:cubicBezTo>
                      <a:pt x="2357438" y="1020763"/>
                      <a:pt x="2209800" y="939800"/>
                      <a:pt x="2200275" y="885825"/>
                    </a:cubicBezTo>
                    <a:cubicBezTo>
                      <a:pt x="2190750" y="831850"/>
                      <a:pt x="2268538" y="755650"/>
                      <a:pt x="2305050" y="752475"/>
                    </a:cubicBezTo>
                    <a:cubicBezTo>
                      <a:pt x="2341562" y="749300"/>
                      <a:pt x="2365375" y="879475"/>
                      <a:pt x="2419350" y="866775"/>
                    </a:cubicBezTo>
                    <a:cubicBezTo>
                      <a:pt x="2473325" y="854075"/>
                      <a:pt x="2563813" y="701675"/>
                      <a:pt x="2628900" y="676275"/>
                    </a:cubicBezTo>
                    <a:cubicBezTo>
                      <a:pt x="2693988" y="650875"/>
                      <a:pt x="2732088" y="731837"/>
                      <a:pt x="2809875" y="714375"/>
                    </a:cubicBezTo>
                    <a:cubicBezTo>
                      <a:pt x="2887662" y="696913"/>
                      <a:pt x="3013075" y="571500"/>
                      <a:pt x="3095625" y="571500"/>
                    </a:cubicBezTo>
                    <a:cubicBezTo>
                      <a:pt x="3178175" y="571500"/>
                      <a:pt x="3236912" y="687387"/>
                      <a:pt x="3305175" y="714375"/>
                    </a:cubicBezTo>
                    <a:cubicBezTo>
                      <a:pt x="3373438" y="741363"/>
                      <a:pt x="3443288" y="717550"/>
                      <a:pt x="3505200" y="733425"/>
                    </a:cubicBezTo>
                    <a:cubicBezTo>
                      <a:pt x="3567113" y="749300"/>
                      <a:pt x="3629025" y="814387"/>
                      <a:pt x="3676650" y="809625"/>
                    </a:cubicBezTo>
                    <a:cubicBezTo>
                      <a:pt x="3724275" y="804863"/>
                      <a:pt x="3759200" y="739775"/>
                      <a:pt x="3790950" y="704850"/>
                    </a:cubicBezTo>
                    <a:cubicBezTo>
                      <a:pt x="3822700" y="669925"/>
                      <a:pt x="3860800" y="636587"/>
                      <a:pt x="3867150" y="600075"/>
                    </a:cubicBezTo>
                    <a:cubicBezTo>
                      <a:pt x="3873500" y="563563"/>
                      <a:pt x="3825875" y="522287"/>
                      <a:pt x="3829050" y="485775"/>
                    </a:cubicBezTo>
                    <a:cubicBezTo>
                      <a:pt x="3832225" y="449263"/>
                      <a:pt x="3849688" y="412750"/>
                      <a:pt x="3886200" y="381000"/>
                    </a:cubicBezTo>
                    <a:cubicBezTo>
                      <a:pt x="3922712" y="349250"/>
                      <a:pt x="4029075" y="341312"/>
                      <a:pt x="4048125" y="295275"/>
                    </a:cubicBezTo>
                    <a:cubicBezTo>
                      <a:pt x="4067175" y="249238"/>
                      <a:pt x="4051300" y="152400"/>
                      <a:pt x="4000500" y="104775"/>
                    </a:cubicBezTo>
                    <a:cubicBezTo>
                      <a:pt x="3949700" y="57150"/>
                      <a:pt x="3743325" y="9525"/>
                      <a:pt x="3743325" y="9525"/>
                    </a:cubicBezTo>
                    <a:lnTo>
                      <a:pt x="3743325" y="9525"/>
                    </a:lnTo>
                  </a:path>
                </a:pathLst>
              </a:custGeom>
              <a:ln/>
            </p:spPr>
            <p:style>
              <a:lnRef idx="3">
                <a:schemeClr val="dk1"/>
              </a:lnRef>
              <a:fillRef idx="0">
                <a:schemeClr val="dk1"/>
              </a:fillRef>
              <a:effectRef idx="2">
                <a:schemeClr val="dk1"/>
              </a:effectRef>
              <a:fontRef idx="minor">
                <a:schemeClr val="tx1"/>
              </a:fontRef>
            </p:style>
            <p:txBody>
              <a:bodyPr anchor="ctr"/>
              <a:lstStyle/>
              <a:p>
                <a:pPr algn="ctr" eaLnBrk="1" fontAlgn="auto" hangingPunct="1">
                  <a:spcBef>
                    <a:spcPts val="0"/>
                  </a:spcBef>
                  <a:spcAft>
                    <a:spcPts val="0"/>
                  </a:spcAft>
                  <a:defRPr/>
                </a:pPr>
                <a:endParaRPr lang="en-US"/>
              </a:p>
            </p:txBody>
          </p:sp>
          <p:sp>
            <p:nvSpPr>
              <p:cNvPr id="14" name="Up Arrow 13"/>
              <p:cNvSpPr/>
              <p:nvPr/>
            </p:nvSpPr>
            <p:spPr>
              <a:xfrm rot="16200000">
                <a:off x="7001034" y="2071567"/>
                <a:ext cx="71434" cy="642940"/>
              </a:xfrm>
              <a:prstGeom prst="upArrow">
                <a:avLst/>
              </a:prstGeom>
              <a:solidFill>
                <a:schemeClr val="tx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343" name="TextBox 14"/>
              <p:cNvSpPr txBox="1">
                <a:spLocks noChangeArrowheads="1"/>
              </p:cNvSpPr>
              <p:nvPr/>
            </p:nvSpPr>
            <p:spPr bwMode="auto">
              <a:xfrm>
                <a:off x="2285984" y="1405582"/>
                <a:ext cx="3571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a:latin typeface="Times New Roman" panose="02020603050405020304" pitchFamily="18" charset="0"/>
                    <a:cs typeface="Times New Roman" panose="02020603050405020304" pitchFamily="18" charset="0"/>
                  </a:rPr>
                  <a:t>1</a:t>
                </a:r>
              </a:p>
            </p:txBody>
          </p:sp>
          <p:sp>
            <p:nvSpPr>
              <p:cNvPr id="14344" name="TextBox 15"/>
              <p:cNvSpPr txBox="1">
                <a:spLocks noChangeArrowheads="1"/>
              </p:cNvSpPr>
              <p:nvPr/>
            </p:nvSpPr>
            <p:spPr bwMode="auto">
              <a:xfrm>
                <a:off x="6858016" y="1905648"/>
                <a:ext cx="3571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a:latin typeface="Times New Roman" panose="02020603050405020304" pitchFamily="18" charset="0"/>
                    <a:cs typeface="Times New Roman" panose="02020603050405020304" pitchFamily="18" charset="0"/>
                  </a:rPr>
                  <a:t>3</a:t>
                </a:r>
              </a:p>
            </p:txBody>
          </p:sp>
          <p:sp>
            <p:nvSpPr>
              <p:cNvPr id="14345" name="TextBox 16"/>
              <p:cNvSpPr txBox="1">
                <a:spLocks noChangeArrowheads="1"/>
              </p:cNvSpPr>
              <p:nvPr/>
            </p:nvSpPr>
            <p:spPr bwMode="auto">
              <a:xfrm>
                <a:off x="4857752" y="2262838"/>
                <a:ext cx="3571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a:latin typeface="Times New Roman" panose="02020603050405020304" pitchFamily="18" charset="0"/>
                    <a:cs typeface="Times New Roman" panose="02020603050405020304" pitchFamily="18" charset="0"/>
                  </a:rPr>
                  <a:t>2</a:t>
                </a:r>
              </a:p>
            </p:txBody>
          </p:sp>
        </p:gr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Group 12"/>
          <p:cNvGrpSpPr>
            <a:grpSpLocks/>
          </p:cNvGrpSpPr>
          <p:nvPr/>
        </p:nvGrpSpPr>
        <p:grpSpPr bwMode="auto">
          <a:xfrm>
            <a:off x="214313" y="222250"/>
            <a:ext cx="8345487" cy="6413500"/>
            <a:chOff x="214282" y="222504"/>
            <a:chExt cx="8345241" cy="6412992"/>
          </a:xfrm>
        </p:grpSpPr>
        <p:sp>
          <p:nvSpPr>
            <p:cNvPr id="15363" name="TextBox 1"/>
            <p:cNvSpPr txBox="1">
              <a:spLocks noChangeArrowheads="1"/>
            </p:cNvSpPr>
            <p:nvPr/>
          </p:nvSpPr>
          <p:spPr bwMode="auto">
            <a:xfrm>
              <a:off x="5702003" y="1268931"/>
              <a:ext cx="2857520" cy="51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lnSpc>
                  <a:spcPct val="150000"/>
                </a:lnSpc>
              </a:pPr>
              <a:r>
                <a:rPr lang="fa-IR" altLang="en-US" sz="2000" b="1">
                  <a:solidFill>
                    <a:schemeClr val="bg1"/>
                  </a:solidFill>
                  <a:latin typeface="Calibri" panose="020F0502020204030204" pitchFamily="34" charset="0"/>
                  <a:cs typeface="B Homa" panose="00000400000000000000" pitchFamily="2" charset="-78"/>
                </a:rPr>
                <a:t>2.  جزاير واقع در درياي اژه:</a:t>
              </a:r>
              <a:endParaRPr lang="en-US" altLang="en-US" sz="2000" b="1">
                <a:solidFill>
                  <a:schemeClr val="bg1"/>
                </a:solidFill>
                <a:latin typeface="Calibri" panose="020F0502020204030204" pitchFamily="34" charset="0"/>
                <a:cs typeface="B Homa" panose="00000400000000000000" pitchFamily="2" charset="-78"/>
              </a:endParaRPr>
            </a:p>
            <a:p>
              <a:pPr algn="just" rtl="1" eaLnBrk="1" hangingPunct="1">
                <a:lnSpc>
                  <a:spcPct val="150000"/>
                </a:lnSpc>
              </a:pPr>
              <a:r>
                <a:rPr lang="fa-IR" altLang="en-US" sz="2000">
                  <a:solidFill>
                    <a:schemeClr val="bg1"/>
                  </a:solidFill>
                  <a:latin typeface="Calibri" panose="020F0502020204030204" pitchFamily="34" charset="0"/>
                  <a:cs typeface="B Homa" panose="00000400000000000000" pitchFamily="2" charset="-78"/>
                </a:rPr>
                <a:t>قسمت عمده اي از سرزمين يونان باستان از جزاير متعددي كه شمار زيادي از آنها در درياي اژه قرار دارند و معروف به جزایر ایونی هستند، تشكيل شده است. جزایری از جمله </a:t>
              </a:r>
              <a:r>
                <a:rPr lang="fa-IR" altLang="en-US" sz="2000" b="1">
                  <a:solidFill>
                    <a:srgbClr val="C00000"/>
                  </a:solidFill>
                  <a:latin typeface="Calibri" panose="020F0502020204030204" pitchFamily="34" charset="0"/>
                  <a:cs typeface="B Homa" panose="00000400000000000000" pitchFamily="2" charset="-78"/>
                </a:rPr>
                <a:t>کرت، کوپرس (قبرس)، مجموعه جزایر سیکلاد، مجمع الجزاير اسپوراد، </a:t>
              </a:r>
              <a:r>
                <a:rPr lang="fa-IR" altLang="en-US" sz="2000">
                  <a:solidFill>
                    <a:schemeClr val="bg1"/>
                  </a:solidFill>
                  <a:latin typeface="Calibri" panose="020F0502020204030204" pitchFamily="34" charset="0"/>
                  <a:cs typeface="B Homa" panose="00000400000000000000" pitchFamily="2" charset="-78"/>
                </a:rPr>
                <a:t>در این دریا قرار دارند.</a:t>
              </a:r>
              <a:endParaRPr lang="en-US" altLang="en-US" sz="2000">
                <a:solidFill>
                  <a:schemeClr val="bg1"/>
                </a:solidFill>
                <a:latin typeface="Calibri" panose="020F0502020204030204" pitchFamily="34" charset="0"/>
                <a:cs typeface="B Homa" panose="00000400000000000000" pitchFamily="2" charset="-78"/>
              </a:endParaRPr>
            </a:p>
          </p:txBody>
        </p:sp>
        <p:pic>
          <p:nvPicPr>
            <p:cNvPr id="15364" name="Picture 2" descr="Picture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4282" y="222504"/>
              <a:ext cx="5297424" cy="6412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rot="10800000">
              <a:off x="3143133" y="3998868"/>
              <a:ext cx="642919" cy="1587"/>
            </a:xfrm>
            <a:prstGeom prst="line">
              <a:avLst/>
            </a:prstGeom>
          </p:spPr>
          <p:style>
            <a:lnRef idx="2">
              <a:schemeClr val="dk1"/>
            </a:lnRef>
            <a:fillRef idx="0">
              <a:schemeClr val="dk1"/>
            </a:fillRef>
            <a:effectRef idx="1">
              <a:schemeClr val="dk1"/>
            </a:effectRef>
            <a:fontRef idx="minor">
              <a:schemeClr val="tx1"/>
            </a:fontRef>
          </p:style>
        </p:cxnSp>
        <p:cxnSp>
          <p:nvCxnSpPr>
            <p:cNvPr id="9" name="Straight Connector 8"/>
            <p:cNvCxnSpPr/>
            <p:nvPr/>
          </p:nvCxnSpPr>
          <p:spPr>
            <a:xfrm rot="10800000">
              <a:off x="3214569" y="5429092"/>
              <a:ext cx="642918" cy="1588"/>
            </a:xfrm>
            <a:prstGeom prst="line">
              <a:avLst/>
            </a:prstGeom>
          </p:spPr>
          <p:style>
            <a:lnRef idx="2">
              <a:schemeClr val="dk1"/>
            </a:lnRef>
            <a:fillRef idx="0">
              <a:schemeClr val="dk1"/>
            </a:fillRef>
            <a:effectRef idx="1">
              <a:schemeClr val="dk1"/>
            </a:effectRef>
            <a:fontRef idx="minor">
              <a:schemeClr val="tx1"/>
            </a:fontRef>
          </p:style>
        </p:cxnSp>
        <p:cxnSp>
          <p:nvCxnSpPr>
            <p:cNvPr id="10" name="Straight Connector 9"/>
            <p:cNvCxnSpPr/>
            <p:nvPr/>
          </p:nvCxnSpPr>
          <p:spPr>
            <a:xfrm rot="16200000" flipV="1">
              <a:off x="3678913" y="3750430"/>
              <a:ext cx="571455" cy="500048"/>
            </a:xfrm>
            <a:prstGeom prst="line">
              <a:avLst/>
            </a:prstGeom>
          </p:spPr>
          <p:style>
            <a:lnRef idx="2">
              <a:schemeClr val="dk1"/>
            </a:lnRef>
            <a:fillRef idx="0">
              <a:schemeClr val="dk1"/>
            </a:fillRef>
            <a:effectRef idx="1">
              <a:schemeClr val="dk1"/>
            </a:effectRef>
            <a:fontRef idx="minor">
              <a:schemeClr val="tx1"/>
            </a:fontRef>
          </p:style>
        </p:cxn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6"/>
          <p:cNvGrpSpPr>
            <a:grpSpLocks/>
          </p:cNvGrpSpPr>
          <p:nvPr/>
        </p:nvGrpSpPr>
        <p:grpSpPr bwMode="auto">
          <a:xfrm>
            <a:off x="500063" y="180975"/>
            <a:ext cx="7072312" cy="6176963"/>
            <a:chOff x="500035" y="181445"/>
            <a:chExt cx="7072362" cy="6176513"/>
          </a:xfrm>
        </p:grpSpPr>
        <p:sp>
          <p:nvSpPr>
            <p:cNvPr id="2" name="Rectangle 1"/>
            <p:cNvSpPr/>
            <p:nvPr/>
          </p:nvSpPr>
          <p:spPr>
            <a:xfrm>
              <a:off x="500035" y="181445"/>
              <a:ext cx="7072362" cy="2947773"/>
            </a:xfrm>
            <a:prstGeom prst="rect">
              <a:avLst/>
            </a:prstGeom>
          </p:spPr>
          <p:txBody>
            <a:bodyPr>
              <a:spAutoFit/>
            </a:bodyPr>
            <a:lstStyle/>
            <a:p>
              <a:pPr algn="just" rtl="1" eaLnBrk="1" fontAlgn="auto" hangingPunct="1">
                <a:lnSpc>
                  <a:spcPct val="150000"/>
                </a:lnSpc>
                <a:spcBef>
                  <a:spcPts val="0"/>
                </a:spcBef>
                <a:spcAft>
                  <a:spcPts val="0"/>
                </a:spcAft>
                <a:defRPr/>
              </a:pPr>
              <a:r>
                <a:rPr lang="fa-IR" b="1" dirty="0">
                  <a:solidFill>
                    <a:schemeClr val="bg1"/>
                  </a:solidFill>
                  <a:latin typeface="+mn-lt"/>
                  <a:cs typeface="B Homa" panose="00000400000000000000" pitchFamily="2" charset="-78"/>
                </a:rPr>
                <a:t>كرانه هاي غربي آسياي صغير:</a:t>
              </a:r>
            </a:p>
            <a:p>
              <a:pPr algn="just" rtl="1" eaLnBrk="1" fontAlgn="auto" hangingPunct="1">
                <a:lnSpc>
                  <a:spcPct val="150000"/>
                </a:lnSpc>
                <a:spcBef>
                  <a:spcPts val="0"/>
                </a:spcBef>
                <a:spcAft>
                  <a:spcPts val="0"/>
                </a:spcAft>
                <a:defRPr/>
              </a:pPr>
              <a:r>
                <a:rPr lang="fa-IR" b="1" dirty="0">
                  <a:solidFill>
                    <a:schemeClr val="bg1"/>
                  </a:solidFill>
                  <a:latin typeface="+mn-lt"/>
                  <a:cs typeface="B Homa" panose="00000400000000000000" pitchFamily="2" charset="-78"/>
                </a:rPr>
                <a:t>ساحل غربي آسياي صغير معروف به فريژي هلس پونتي </a:t>
              </a:r>
              <a:r>
                <a:rPr lang="en-US" b="1" dirty="0">
                  <a:solidFill>
                    <a:schemeClr val="bg1"/>
                  </a:solidFill>
                  <a:latin typeface="+mn-lt"/>
                  <a:cs typeface="+mj-cs"/>
                </a:rPr>
                <a:t>(</a:t>
              </a:r>
              <a:r>
                <a:rPr lang="en-US" b="1" dirty="0" err="1">
                  <a:solidFill>
                    <a:schemeClr val="bg1"/>
                  </a:solidFill>
                  <a:latin typeface="+mn-lt"/>
                  <a:cs typeface="+mj-cs"/>
                </a:rPr>
                <a:t>Phrygie</a:t>
              </a:r>
              <a:r>
                <a:rPr lang="en-US" b="1" dirty="0">
                  <a:solidFill>
                    <a:schemeClr val="bg1"/>
                  </a:solidFill>
                  <a:latin typeface="+mn-lt"/>
                  <a:cs typeface="+mj-cs"/>
                </a:rPr>
                <a:t> </a:t>
              </a:r>
              <a:r>
                <a:rPr lang="en-US" b="1" dirty="0" err="1">
                  <a:solidFill>
                    <a:schemeClr val="bg1"/>
                  </a:solidFill>
                  <a:latin typeface="+mn-lt"/>
                  <a:cs typeface="+mj-cs"/>
                </a:rPr>
                <a:t>Hellespontique</a:t>
              </a:r>
              <a:r>
                <a:rPr lang="en-US" b="1" dirty="0">
                  <a:solidFill>
                    <a:schemeClr val="bg1"/>
                  </a:solidFill>
                  <a:latin typeface="+mn-lt"/>
                  <a:cs typeface="+mj-cs"/>
                </a:rPr>
                <a:t>)</a:t>
              </a:r>
              <a:r>
                <a:rPr lang="fa-IR" b="1" dirty="0">
                  <a:solidFill>
                    <a:schemeClr val="bg1"/>
                  </a:solidFill>
                  <a:latin typeface="+mn-lt"/>
                  <a:cs typeface="+mj-cs"/>
                </a:rPr>
                <a:t> </a:t>
              </a:r>
              <a:r>
                <a:rPr lang="fa-IR" b="1" dirty="0">
                  <a:solidFill>
                    <a:schemeClr val="bg1"/>
                  </a:solidFill>
                  <a:latin typeface="+mn-lt"/>
                  <a:cs typeface="B Homa" panose="00000400000000000000" pitchFamily="2" charset="-78"/>
                </a:rPr>
                <a:t>است كه پايتخت آن شهر معروف تروا بوده و يكي از مراكز عمدة تمدن قديم محسوب مي شده است. از ميان ديگر شهر هاي يوناني در محدودة آسياي صغير، مي توان به ليدي و كاري اشاره كرد.</a:t>
              </a:r>
              <a:endParaRPr lang="en-US" b="1" dirty="0">
                <a:solidFill>
                  <a:schemeClr val="bg1"/>
                </a:solidFill>
                <a:latin typeface="+mn-lt"/>
                <a:cs typeface="B Homa" panose="00000400000000000000" pitchFamily="2" charset="-78"/>
              </a:endParaRPr>
            </a:p>
            <a:p>
              <a:pPr algn="just" rtl="1" eaLnBrk="1" fontAlgn="auto" hangingPunct="1">
                <a:lnSpc>
                  <a:spcPct val="150000"/>
                </a:lnSpc>
                <a:spcBef>
                  <a:spcPts val="0"/>
                </a:spcBef>
                <a:spcAft>
                  <a:spcPts val="0"/>
                </a:spcAft>
                <a:defRPr/>
              </a:pPr>
              <a:endParaRPr lang="fa-IR" b="1" dirty="0">
                <a:solidFill>
                  <a:schemeClr val="bg1"/>
                </a:solidFill>
                <a:latin typeface="+mn-lt"/>
                <a:cs typeface="B Homa" panose="00000400000000000000" pitchFamily="2" charset="-78"/>
              </a:endParaRPr>
            </a:p>
            <a:p>
              <a:pPr algn="just" rtl="1" eaLnBrk="1" fontAlgn="auto" hangingPunct="1">
                <a:lnSpc>
                  <a:spcPct val="150000"/>
                </a:lnSpc>
                <a:spcBef>
                  <a:spcPts val="0"/>
                </a:spcBef>
                <a:spcAft>
                  <a:spcPts val="0"/>
                </a:spcAft>
                <a:defRPr/>
              </a:pPr>
              <a:endParaRPr lang="en-US" b="1" dirty="0">
                <a:solidFill>
                  <a:schemeClr val="bg1"/>
                </a:solidFill>
                <a:latin typeface="+mn-lt"/>
                <a:cs typeface="B Homa" panose="00000400000000000000" pitchFamily="2" charset="-78"/>
              </a:endParaRPr>
            </a:p>
          </p:txBody>
        </p:sp>
        <p:pic>
          <p:nvPicPr>
            <p:cNvPr id="16388" name="Picture 2" descr="Picture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6802" y="2399508"/>
              <a:ext cx="5795594" cy="39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5214943" y="3072072"/>
              <a:ext cx="500066" cy="214296"/>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p:cNvSpPr/>
            <p:nvPr/>
          </p:nvSpPr>
          <p:spPr>
            <a:xfrm>
              <a:off x="6000761" y="3857827"/>
              <a:ext cx="500067" cy="214297"/>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p:cNvSpPr/>
            <p:nvPr/>
          </p:nvSpPr>
          <p:spPr>
            <a:xfrm>
              <a:off x="6143637" y="4857879"/>
              <a:ext cx="500067" cy="214297"/>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3"/>
          <p:cNvGrpSpPr>
            <a:grpSpLocks/>
          </p:cNvGrpSpPr>
          <p:nvPr/>
        </p:nvGrpSpPr>
        <p:grpSpPr bwMode="auto">
          <a:xfrm>
            <a:off x="714375" y="2928938"/>
            <a:ext cx="6858000" cy="3286125"/>
            <a:chOff x="714348" y="2928938"/>
            <a:chExt cx="6858027" cy="3286144"/>
          </a:xfrm>
        </p:grpSpPr>
        <p:sp>
          <p:nvSpPr>
            <p:cNvPr id="17412" name="TextBox 1"/>
            <p:cNvSpPr txBox="1">
              <a:spLocks noChangeArrowheads="1"/>
            </p:cNvSpPr>
            <p:nvPr/>
          </p:nvSpPr>
          <p:spPr bwMode="auto">
            <a:xfrm>
              <a:off x="1571625" y="2928938"/>
              <a:ext cx="6000750" cy="708025"/>
            </a:xfrm>
            <a:prstGeom prst="rect">
              <a:avLst/>
            </a:prstGeom>
            <a:noFill/>
            <a:ln>
              <a:noFill/>
            </a:ln>
            <a:extLst/>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lvl1pPr>
                <a:spcBef>
                  <a:spcPts val="1000"/>
                </a:spcBef>
                <a:buClr>
                  <a:srgbClr val="8AD0D6"/>
                </a:buClr>
                <a:buSzPct val="80000"/>
                <a:buFont typeface="Wingdings 3" pitchFamily="18" charset="2"/>
                <a:buChar char=""/>
                <a:defRPr sz="2000">
                  <a:solidFill>
                    <a:schemeClr val="tx1"/>
                  </a:solidFill>
                  <a:latin typeface="Century Gothic" pitchFamily="34" charset="0"/>
                </a:defRPr>
              </a:lvl1pPr>
              <a:lvl2pPr marL="742950" indent="-285750">
                <a:spcBef>
                  <a:spcPts val="1000"/>
                </a:spcBef>
                <a:buClr>
                  <a:srgbClr val="8AD0D6"/>
                </a:buClr>
                <a:buSzPct val="80000"/>
                <a:buFont typeface="Wingdings 3" pitchFamily="18" charset="2"/>
                <a:buChar char=""/>
                <a:defRPr>
                  <a:solidFill>
                    <a:schemeClr val="tx1"/>
                  </a:solidFill>
                  <a:latin typeface="Century Gothic" pitchFamily="34" charset="0"/>
                </a:defRPr>
              </a:lvl2pPr>
              <a:lvl3pPr marL="1143000" indent="-228600">
                <a:spcBef>
                  <a:spcPts val="1000"/>
                </a:spcBef>
                <a:buClr>
                  <a:srgbClr val="8AD0D6"/>
                </a:buClr>
                <a:buSzPct val="80000"/>
                <a:buFont typeface="Wingdings 3" pitchFamily="18" charset="2"/>
                <a:buChar char=""/>
                <a:defRPr sz="1600">
                  <a:solidFill>
                    <a:schemeClr val="tx1"/>
                  </a:solidFill>
                  <a:latin typeface="Century Gothic" pitchFamily="34" charset="0"/>
                </a:defRPr>
              </a:lvl3pPr>
              <a:lvl4pPr marL="1600200" indent="-228600">
                <a:spcBef>
                  <a:spcPts val="1000"/>
                </a:spcBef>
                <a:buClr>
                  <a:srgbClr val="8AD0D6"/>
                </a:buClr>
                <a:buSzPct val="80000"/>
                <a:buFont typeface="Wingdings 3" pitchFamily="18" charset="2"/>
                <a:buChar char=""/>
                <a:defRPr sz="1400">
                  <a:solidFill>
                    <a:schemeClr val="tx1"/>
                  </a:solidFill>
                  <a:latin typeface="Century Gothic" pitchFamily="34" charset="0"/>
                </a:defRPr>
              </a:lvl4pPr>
              <a:lvl5pPr marL="2057400" indent="-228600">
                <a:spcBef>
                  <a:spcPts val="1000"/>
                </a:spcBef>
                <a:buClr>
                  <a:srgbClr val="8AD0D6"/>
                </a:buClr>
                <a:buSzPct val="80000"/>
                <a:buFont typeface="Wingdings 3" pitchFamily="18" charset="2"/>
                <a:buChar char=""/>
                <a:defRPr sz="1400">
                  <a:solidFill>
                    <a:schemeClr val="tx1"/>
                  </a:solidFill>
                  <a:latin typeface="Century Gothic" pitchFamily="34" charset="0"/>
                </a:defRPr>
              </a:lvl5pPr>
              <a:lvl6pPr marL="2514600" indent="-228600" eaLnBrk="0" fontAlgn="base" hangingPunct="0">
                <a:spcBef>
                  <a:spcPts val="1000"/>
                </a:spcBef>
                <a:spcAft>
                  <a:spcPct val="0"/>
                </a:spcAft>
                <a:buClr>
                  <a:srgbClr val="8AD0D6"/>
                </a:buClr>
                <a:buSzPct val="80000"/>
                <a:buFont typeface="Wingdings 3" pitchFamily="18" charset="2"/>
                <a:buChar char=""/>
                <a:defRPr sz="1400">
                  <a:solidFill>
                    <a:schemeClr val="tx1"/>
                  </a:solidFill>
                  <a:latin typeface="Century Gothic" pitchFamily="34" charset="0"/>
                </a:defRPr>
              </a:lvl6pPr>
              <a:lvl7pPr marL="2971800" indent="-228600" eaLnBrk="0" fontAlgn="base" hangingPunct="0">
                <a:spcBef>
                  <a:spcPts val="1000"/>
                </a:spcBef>
                <a:spcAft>
                  <a:spcPct val="0"/>
                </a:spcAft>
                <a:buClr>
                  <a:srgbClr val="8AD0D6"/>
                </a:buClr>
                <a:buSzPct val="80000"/>
                <a:buFont typeface="Wingdings 3" pitchFamily="18" charset="2"/>
                <a:buChar char=""/>
                <a:defRPr sz="1400">
                  <a:solidFill>
                    <a:schemeClr val="tx1"/>
                  </a:solidFill>
                  <a:latin typeface="Century Gothic" pitchFamily="34" charset="0"/>
                </a:defRPr>
              </a:lvl7pPr>
              <a:lvl8pPr marL="3429000" indent="-228600" eaLnBrk="0" fontAlgn="base" hangingPunct="0">
                <a:spcBef>
                  <a:spcPts val="1000"/>
                </a:spcBef>
                <a:spcAft>
                  <a:spcPct val="0"/>
                </a:spcAft>
                <a:buClr>
                  <a:srgbClr val="8AD0D6"/>
                </a:buClr>
                <a:buSzPct val="80000"/>
                <a:buFont typeface="Wingdings 3" pitchFamily="18" charset="2"/>
                <a:buChar char=""/>
                <a:defRPr sz="1400">
                  <a:solidFill>
                    <a:schemeClr val="tx1"/>
                  </a:solidFill>
                  <a:latin typeface="Century Gothic" pitchFamily="34" charset="0"/>
                </a:defRPr>
              </a:lvl8pPr>
              <a:lvl9pPr marL="3886200" indent="-228600" eaLnBrk="0" fontAlgn="base" hangingPunct="0">
                <a:spcBef>
                  <a:spcPts val="1000"/>
                </a:spcBef>
                <a:spcAft>
                  <a:spcPct val="0"/>
                </a:spcAft>
                <a:buClr>
                  <a:srgbClr val="8AD0D6"/>
                </a:buClr>
                <a:buSzPct val="80000"/>
                <a:buFont typeface="Wingdings 3" pitchFamily="18" charset="2"/>
                <a:buChar char=""/>
                <a:defRPr sz="1400">
                  <a:solidFill>
                    <a:schemeClr val="tx1"/>
                  </a:solidFill>
                  <a:latin typeface="Century Gothic" pitchFamily="34" charset="0"/>
                </a:defRPr>
              </a:lvl9pPr>
            </a:lstStyle>
            <a:p>
              <a:pPr algn="ctr" rtl="1" eaLnBrk="1" hangingPunct="1">
                <a:spcBef>
                  <a:spcPct val="0"/>
                </a:spcBef>
                <a:buClrTx/>
                <a:buSzTx/>
                <a:buFontTx/>
                <a:buNone/>
                <a:defRPr/>
              </a:pPr>
              <a:r>
                <a:rPr lang="fa-IR" altLang="en-US"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Calibri" pitchFamily="34" charset="0"/>
                  <a:cs typeface="B Homa" panose="00000400000000000000" pitchFamily="2" charset="-78"/>
                </a:rPr>
                <a:t> معماري یونان باستان</a:t>
              </a:r>
              <a:endParaRPr lang="en-US" altLang="en-US"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Calibri" pitchFamily="34" charset="0"/>
                <a:cs typeface="B Homa" panose="00000400000000000000" pitchFamily="2" charset="-78"/>
              </a:endParaRPr>
            </a:p>
          </p:txBody>
        </p:sp>
        <p:pic>
          <p:nvPicPr>
            <p:cNvPr id="2" name="Picture 3" descr="C:\Documents and Settings\Owner\my documents\office 2000\o2kdisk2 (e)\pfiles\msoffice\clipart\standard\stddir2\bd07817_.wmf"/>
            <p:cNvPicPr>
              <a:picLocks noChangeAspect="1" noChangeArrowheads="1"/>
            </p:cNvPicPr>
            <p:nvPr/>
          </p:nvPicPr>
          <p:blipFill>
            <a:blip r:embed="rId2">
              <a:lum bright="30000" contrast="-30000"/>
              <a:extLst>
                <a:ext uri="{28A0092B-C50C-407E-A947-70E740481C1C}">
                  <a14:useLocalDpi xmlns:a14="http://schemas.microsoft.com/office/drawing/2010/main" val="0"/>
                </a:ext>
              </a:extLst>
            </a:blip>
            <a:srcRect/>
            <a:stretch>
              <a:fillRect/>
            </a:stretch>
          </p:blipFill>
          <p:spPr bwMode="auto">
            <a:xfrm>
              <a:off x="714348" y="4595832"/>
              <a:ext cx="1800225"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1"/>
          <p:cNvSpPr txBox="1">
            <a:spLocks noChangeArrowheads="1"/>
          </p:cNvSpPr>
          <p:nvPr/>
        </p:nvSpPr>
        <p:spPr bwMode="auto">
          <a:xfrm>
            <a:off x="428625" y="1196975"/>
            <a:ext cx="8215313"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000">
                <a:solidFill>
                  <a:schemeClr val="bg1"/>
                </a:solidFill>
                <a:cs typeface="B Homa" panose="00000400000000000000" pitchFamily="2" charset="-78"/>
              </a:rPr>
              <a:t>باستان شناسی یونان نیز مانند سایر کشور ها، دارای یکصد سال عمر است. هنر یونان را تنها نباید در سرزمین اصلی آن جستجو کرد زیرا با گسترش متصرفات یونان در دوره اسکندر و نفوذ هنر یونان در کشور های مفتوحه و علاقه ای که یونان در </a:t>
            </a:r>
            <a:r>
              <a:rPr lang="fa-IR" altLang="en-US" sz="2000" b="1">
                <a:solidFill>
                  <a:srgbClr val="C00000"/>
                </a:solidFill>
                <a:cs typeface="B Homa" panose="00000400000000000000" pitchFamily="2" charset="-78"/>
              </a:rPr>
              <a:t>هلنیزه</a:t>
            </a:r>
            <a:r>
              <a:rPr lang="fa-IR" altLang="en-US" sz="2000">
                <a:solidFill>
                  <a:schemeClr val="bg1"/>
                </a:solidFill>
                <a:cs typeface="B Homa" panose="00000400000000000000" pitchFamily="2" charset="-78"/>
              </a:rPr>
              <a:t> کردن دنیای آن زمان داشت، موجب گردید که هنر یونان در مقیاس وسیعی گسترش یابد. این هنر در سرزمین های متصرفه، با ترکیب هنر بومی و محلی، رنگ تازه ای گرفت که نه شیوه خالص یونانی در بر داشت و نه چندان هنر محلی بود بلکه هنر کاملاً </a:t>
            </a:r>
            <a:r>
              <a:rPr lang="fa-IR" altLang="en-US" sz="2000" b="1">
                <a:solidFill>
                  <a:srgbClr val="C00000"/>
                </a:solidFill>
                <a:cs typeface="B Homa" panose="00000400000000000000" pitchFamily="2" charset="-78"/>
              </a:rPr>
              <a:t>التقاطی</a:t>
            </a:r>
            <a:r>
              <a:rPr lang="fa-IR" altLang="en-US" sz="2000">
                <a:solidFill>
                  <a:schemeClr val="bg1"/>
                </a:solidFill>
                <a:cs typeface="B Homa" panose="00000400000000000000" pitchFamily="2" charset="-78"/>
              </a:rPr>
              <a:t> بود. البته در ایران نفوذ هنر یونانی پیش از دوره اسکندر، در زمان هخامنشی به خوبی دیده می شود. ؟</a:t>
            </a:r>
          </a:p>
          <a:p>
            <a:pPr algn="just" rtl="1" eaLnBrk="1" hangingPunct="1">
              <a:lnSpc>
                <a:spcPct val="150000"/>
              </a:lnSpc>
            </a:pPr>
            <a:r>
              <a:rPr lang="fa-IR" altLang="en-US" sz="2000">
                <a:solidFill>
                  <a:schemeClr val="bg1"/>
                </a:solidFill>
                <a:cs typeface="B Homa" panose="00000400000000000000" pitchFamily="2" charset="-78"/>
              </a:rPr>
              <a:t>با از بین رفتن نفوذ سیاسی یونان بر کشور های متصرفه، هنر محلی این کشور ها با کیفیت بهتری جای هنر یونانی را گرفت.  </a:t>
            </a:r>
          </a:p>
          <a:p>
            <a:pPr algn="just" rtl="1" eaLnBrk="1" hangingPunct="1">
              <a:lnSpc>
                <a:spcPct val="150000"/>
              </a:lnSpc>
            </a:pPr>
            <a:endParaRPr lang="en-US" altLang="en-US" sz="2000">
              <a:solidFill>
                <a:schemeClr val="bg1"/>
              </a:solidFill>
              <a:cs typeface="B Homa" panose="00000400000000000000" pitchFamily="2" charset="-7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7"/>
          <p:cNvGrpSpPr>
            <a:grpSpLocks/>
          </p:cNvGrpSpPr>
          <p:nvPr/>
        </p:nvGrpSpPr>
        <p:grpSpPr bwMode="auto">
          <a:xfrm>
            <a:off x="500063" y="642938"/>
            <a:ext cx="7858125" cy="5962650"/>
            <a:chOff x="500034" y="642919"/>
            <a:chExt cx="7858182" cy="5962116"/>
          </a:xfrm>
        </p:grpSpPr>
        <p:grpSp>
          <p:nvGrpSpPr>
            <p:cNvPr id="19459" name="Group 5"/>
            <p:cNvGrpSpPr>
              <a:grpSpLocks/>
            </p:cNvGrpSpPr>
            <p:nvPr/>
          </p:nvGrpSpPr>
          <p:grpSpPr bwMode="auto">
            <a:xfrm>
              <a:off x="500034" y="642919"/>
              <a:ext cx="7786742" cy="5962116"/>
              <a:chOff x="500034" y="642919"/>
              <a:chExt cx="7786742" cy="5962116"/>
            </a:xfrm>
          </p:grpSpPr>
          <p:sp>
            <p:nvSpPr>
              <p:cNvPr id="19461" name="TextBox 1"/>
              <p:cNvSpPr txBox="1">
                <a:spLocks noChangeArrowheads="1"/>
              </p:cNvSpPr>
              <p:nvPr/>
            </p:nvSpPr>
            <p:spPr bwMode="auto">
              <a:xfrm>
                <a:off x="714348" y="642919"/>
                <a:ext cx="7572428" cy="2585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a:solidFill>
                      <a:schemeClr val="bg1"/>
                    </a:solidFill>
                    <a:cs typeface="B Homa" panose="00000400000000000000" pitchFamily="2" charset="-78"/>
                  </a:rPr>
                  <a:t>در سال 1886م ، یک تاجر آلمانی به نام </a:t>
                </a:r>
                <a:r>
                  <a:rPr lang="fa-IR" altLang="en-US" b="1">
                    <a:solidFill>
                      <a:srgbClr val="C00000"/>
                    </a:solidFill>
                    <a:cs typeface="B Homa" panose="00000400000000000000" pitchFamily="2" charset="-78"/>
                  </a:rPr>
                  <a:t>هانریش شلیمان، </a:t>
                </a:r>
                <a:r>
                  <a:rPr lang="en-US" altLang="en-US">
                    <a:solidFill>
                      <a:schemeClr val="bg1"/>
                    </a:solidFill>
                    <a:cs typeface="B Homa" panose="00000400000000000000" pitchFamily="2" charset="-78"/>
                  </a:rPr>
                  <a:t>Heinrich Schliemann</a:t>
                </a:r>
                <a:r>
                  <a:rPr lang="fa-IR" altLang="en-US">
                    <a:solidFill>
                      <a:schemeClr val="bg1"/>
                    </a:solidFill>
                    <a:cs typeface="B Homa" panose="00000400000000000000" pitchFamily="2" charset="-78"/>
                  </a:rPr>
                  <a:t>، با مطالعه کتب و افسانه های یونانی تصمیم به یافتن سرزمین های قدیمی یونانی کرد. در این زمان بود که باستان شناسی یونان متولد شد. شلیمان با مطالعه آثار هومر، تصمیم گرفت، تروا و میسن را بیابد. شهر تروا در اشعار هومر با نام </a:t>
                </a:r>
                <a:r>
                  <a:rPr lang="fa-IR" altLang="en-US" b="1">
                    <a:solidFill>
                      <a:srgbClr val="C00000"/>
                    </a:solidFill>
                    <a:cs typeface="B Homa" panose="00000400000000000000" pitchFamily="2" charset="-78"/>
                  </a:rPr>
                  <a:t>ایلیون</a:t>
                </a:r>
                <a:r>
                  <a:rPr lang="fa-IR" altLang="en-US">
                    <a:solidFill>
                      <a:schemeClr val="bg1"/>
                    </a:solidFill>
                    <a:cs typeface="B Homa" panose="00000400000000000000" pitchFamily="2" charset="-78"/>
                  </a:rPr>
                  <a:t> آمده است. وی در محل تروا ، 9طبقه فرهنگی را یافت که طبقه 6 را با توجه به اشیاء ارزنده آن و مقایسه با گفته های هومر، شهر تروای داستان ایلیاد دانست.</a:t>
                </a:r>
                <a:endParaRPr lang="en-US" altLang="en-US">
                  <a:solidFill>
                    <a:schemeClr val="bg1"/>
                  </a:solidFill>
                  <a:cs typeface="B Homa" panose="00000400000000000000" pitchFamily="2" charset="-78"/>
                </a:endParaRPr>
              </a:p>
            </p:txBody>
          </p:sp>
          <p:grpSp>
            <p:nvGrpSpPr>
              <p:cNvPr id="19462" name="Group 4"/>
              <p:cNvGrpSpPr>
                <a:grpSpLocks/>
              </p:cNvGrpSpPr>
              <p:nvPr/>
            </p:nvGrpSpPr>
            <p:grpSpPr bwMode="auto">
              <a:xfrm>
                <a:off x="500034" y="2928934"/>
                <a:ext cx="3357586" cy="3676101"/>
                <a:chOff x="857224" y="2567553"/>
                <a:chExt cx="3357586" cy="3676101"/>
              </a:xfrm>
            </p:grpSpPr>
            <p:pic>
              <p:nvPicPr>
                <p:cNvPr id="19463" name="Picture 4" descr="troja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5852" y="2567553"/>
                  <a:ext cx="2357454" cy="3218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txBox="1">
                  <a:spLocks noChangeArrowheads="1"/>
                </p:cNvSpPr>
                <p:nvPr/>
              </p:nvSpPr>
              <p:spPr bwMode="auto">
                <a:xfrm>
                  <a:off x="857224" y="5786495"/>
                  <a:ext cx="3357586" cy="457159"/>
                </a:xfrm>
                <a:prstGeom prst="rect">
                  <a:avLst/>
                </a:prstGeom>
                <a:noFill/>
                <a:ln w="9525">
                  <a:noFill/>
                  <a:miter lim="800000"/>
                  <a:headEnd/>
                  <a:tailEnd/>
                </a:ln>
              </p:spPr>
              <p:txBody>
                <a:bodyPr anchor="ctr"/>
                <a:lstStyle/>
                <a:p>
                  <a:pPr eaLnBrk="1" hangingPunct="1">
                    <a:defRPr/>
                  </a:pPr>
                  <a:r>
                    <a:rPr lang="en-US" sz="1200" b="1" dirty="0">
                      <a:solidFill>
                        <a:schemeClr val="bg1"/>
                      </a:solidFill>
                      <a:latin typeface="+mj-lt"/>
                      <a:ea typeface="+mj-ea"/>
                      <a:cs typeface="+mj-cs"/>
                    </a:rPr>
                    <a:t>Sophie Schliemann Wearing the Jewels of Helen</a:t>
                  </a:r>
                </a:p>
              </p:txBody>
            </p:sp>
          </p:grpSp>
        </p:grpSp>
        <p:sp>
          <p:nvSpPr>
            <p:cNvPr id="19460" name="TextBox 6"/>
            <p:cNvSpPr txBox="1">
              <a:spLocks noChangeArrowheads="1"/>
            </p:cNvSpPr>
            <p:nvPr/>
          </p:nvSpPr>
          <p:spPr bwMode="auto">
            <a:xfrm>
              <a:off x="3857620" y="3638124"/>
              <a:ext cx="4500596" cy="21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a:solidFill>
                    <a:schemeClr val="bg1"/>
                  </a:solidFill>
                  <a:cs typeface="B Homa" panose="00000400000000000000" pitchFamily="2" charset="-78"/>
                </a:rPr>
                <a:t>این شهر باستانی از سال 1600 تا 1200ق.م فعال بوده و بعد از این تاریخ بر اثر آتش سوزی از بین رفته است. شلیمان برای اطمینان از کلوش های خود در شهر میسن نیز به کاوش پرداخت تا مرکز پادشاهی آگاممنون را کشف کند.</a:t>
              </a:r>
              <a:endParaRPr lang="en-US" altLang="en-US">
                <a:solidFill>
                  <a:schemeClr val="bg1"/>
                </a:solidFill>
                <a:cs typeface="B Homa" panose="00000400000000000000" pitchFamily="2" charset="-78"/>
              </a:endParaRPr>
            </a:p>
          </p:txBody>
        </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6"/>
          <p:cNvGrpSpPr>
            <a:grpSpLocks/>
          </p:cNvGrpSpPr>
          <p:nvPr/>
        </p:nvGrpSpPr>
        <p:grpSpPr bwMode="auto">
          <a:xfrm>
            <a:off x="425450" y="708025"/>
            <a:ext cx="8467725" cy="5913438"/>
            <a:chOff x="431764" y="685500"/>
            <a:chExt cx="8468273" cy="5914601"/>
          </a:xfrm>
        </p:grpSpPr>
        <p:pic>
          <p:nvPicPr>
            <p:cNvPr id="20485" name="Picture 1" descr="1.bmp"/>
            <p:cNvPicPr>
              <a:picLocks noChangeAspect="1"/>
            </p:cNvPicPr>
            <p:nvPr/>
          </p:nvPicPr>
          <p:blipFill>
            <a:blip r:embed="rId2">
              <a:extLst>
                <a:ext uri="{28A0092B-C50C-407E-A947-70E740481C1C}">
                  <a14:useLocalDpi xmlns:a14="http://schemas.microsoft.com/office/drawing/2010/main" val="0"/>
                </a:ext>
              </a:extLst>
            </a:blip>
            <a:srcRect b="11816"/>
            <a:stretch>
              <a:fillRect/>
            </a:stretch>
          </p:blipFill>
          <p:spPr bwMode="auto">
            <a:xfrm>
              <a:off x="431764" y="685500"/>
              <a:ext cx="2295521" cy="336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2" descr="2.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24416" y="1044304"/>
              <a:ext cx="3075621" cy="4522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4" descr="4.bm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88253" y="4269314"/>
              <a:ext cx="3509974" cy="233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5" descr="8.bmp"/>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43240" y="714356"/>
              <a:ext cx="236220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Footer Placeholder 1"/>
          <p:cNvSpPr>
            <a:spLocks noGrp="1"/>
          </p:cNvSpPr>
          <p:nvPr>
            <p:ph type="ftr" sz="quarter" idx="11"/>
          </p:nvPr>
        </p:nvSpPr>
        <p:spPr/>
        <p:txBody>
          <a:bodyPr/>
          <a:lstStyle/>
          <a:p>
            <a:pPr>
              <a:defRPr/>
            </a:pPr>
            <a:r>
              <a:rPr lang="en-US"/>
              <a:t>Saeedsun.ir</a:t>
            </a:r>
          </a:p>
        </p:txBody>
      </p:sp>
      <p:sp>
        <p:nvSpPr>
          <p:cNvPr id="3" name="Rectangle 2"/>
          <p:cNvSpPr/>
          <p:nvPr/>
        </p:nvSpPr>
        <p:spPr>
          <a:xfrm>
            <a:off x="7761288" y="5634038"/>
            <a:ext cx="719137" cy="12684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3"/>
          <p:cNvGrpSpPr>
            <a:grpSpLocks/>
          </p:cNvGrpSpPr>
          <p:nvPr/>
        </p:nvGrpSpPr>
        <p:grpSpPr bwMode="auto">
          <a:xfrm>
            <a:off x="785813" y="2357438"/>
            <a:ext cx="6572250" cy="3638550"/>
            <a:chOff x="785786" y="2357430"/>
            <a:chExt cx="6572301" cy="3637816"/>
          </a:xfrm>
        </p:grpSpPr>
        <p:sp>
          <p:nvSpPr>
            <p:cNvPr id="22532" name="TextBox 1"/>
            <p:cNvSpPr txBox="1">
              <a:spLocks noChangeArrowheads="1"/>
            </p:cNvSpPr>
            <p:nvPr/>
          </p:nvSpPr>
          <p:spPr bwMode="auto">
            <a:xfrm>
              <a:off x="1571605" y="2357430"/>
              <a:ext cx="5786482" cy="707886"/>
            </a:xfrm>
            <a:prstGeom prst="rect">
              <a:avLst/>
            </a:prstGeom>
            <a:noFill/>
            <a:ln>
              <a:noFill/>
            </a:ln>
            <a:extLst/>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lvl1pPr>
                <a:spcBef>
                  <a:spcPts val="1000"/>
                </a:spcBef>
                <a:buClr>
                  <a:srgbClr val="8AD0D6"/>
                </a:buClr>
                <a:buSzPct val="80000"/>
                <a:buFont typeface="Wingdings 3" pitchFamily="18" charset="2"/>
                <a:buChar char=""/>
                <a:defRPr sz="2000">
                  <a:solidFill>
                    <a:schemeClr val="tx1"/>
                  </a:solidFill>
                  <a:latin typeface="Century Gothic" pitchFamily="34" charset="0"/>
                </a:defRPr>
              </a:lvl1pPr>
              <a:lvl2pPr marL="742950" indent="-285750">
                <a:spcBef>
                  <a:spcPts val="1000"/>
                </a:spcBef>
                <a:buClr>
                  <a:srgbClr val="8AD0D6"/>
                </a:buClr>
                <a:buSzPct val="80000"/>
                <a:buFont typeface="Wingdings 3" pitchFamily="18" charset="2"/>
                <a:buChar char=""/>
                <a:defRPr>
                  <a:solidFill>
                    <a:schemeClr val="tx1"/>
                  </a:solidFill>
                  <a:latin typeface="Century Gothic" pitchFamily="34" charset="0"/>
                </a:defRPr>
              </a:lvl2pPr>
              <a:lvl3pPr marL="1143000" indent="-228600">
                <a:spcBef>
                  <a:spcPts val="1000"/>
                </a:spcBef>
                <a:buClr>
                  <a:srgbClr val="8AD0D6"/>
                </a:buClr>
                <a:buSzPct val="80000"/>
                <a:buFont typeface="Wingdings 3" pitchFamily="18" charset="2"/>
                <a:buChar char=""/>
                <a:defRPr sz="1600">
                  <a:solidFill>
                    <a:schemeClr val="tx1"/>
                  </a:solidFill>
                  <a:latin typeface="Century Gothic" pitchFamily="34" charset="0"/>
                </a:defRPr>
              </a:lvl3pPr>
              <a:lvl4pPr marL="1600200" indent="-228600">
                <a:spcBef>
                  <a:spcPts val="1000"/>
                </a:spcBef>
                <a:buClr>
                  <a:srgbClr val="8AD0D6"/>
                </a:buClr>
                <a:buSzPct val="80000"/>
                <a:buFont typeface="Wingdings 3" pitchFamily="18" charset="2"/>
                <a:buChar char=""/>
                <a:defRPr sz="1400">
                  <a:solidFill>
                    <a:schemeClr val="tx1"/>
                  </a:solidFill>
                  <a:latin typeface="Century Gothic" pitchFamily="34" charset="0"/>
                </a:defRPr>
              </a:lvl4pPr>
              <a:lvl5pPr marL="2057400" indent="-228600">
                <a:spcBef>
                  <a:spcPts val="1000"/>
                </a:spcBef>
                <a:buClr>
                  <a:srgbClr val="8AD0D6"/>
                </a:buClr>
                <a:buSzPct val="80000"/>
                <a:buFont typeface="Wingdings 3" pitchFamily="18" charset="2"/>
                <a:buChar char=""/>
                <a:defRPr sz="1400">
                  <a:solidFill>
                    <a:schemeClr val="tx1"/>
                  </a:solidFill>
                  <a:latin typeface="Century Gothic" pitchFamily="34" charset="0"/>
                </a:defRPr>
              </a:lvl5pPr>
              <a:lvl6pPr marL="2514600" indent="-228600" eaLnBrk="0" fontAlgn="base" hangingPunct="0">
                <a:spcBef>
                  <a:spcPts val="1000"/>
                </a:spcBef>
                <a:spcAft>
                  <a:spcPct val="0"/>
                </a:spcAft>
                <a:buClr>
                  <a:srgbClr val="8AD0D6"/>
                </a:buClr>
                <a:buSzPct val="80000"/>
                <a:buFont typeface="Wingdings 3" pitchFamily="18" charset="2"/>
                <a:buChar char=""/>
                <a:defRPr sz="1400">
                  <a:solidFill>
                    <a:schemeClr val="tx1"/>
                  </a:solidFill>
                  <a:latin typeface="Century Gothic" pitchFamily="34" charset="0"/>
                </a:defRPr>
              </a:lvl6pPr>
              <a:lvl7pPr marL="2971800" indent="-228600" eaLnBrk="0" fontAlgn="base" hangingPunct="0">
                <a:spcBef>
                  <a:spcPts val="1000"/>
                </a:spcBef>
                <a:spcAft>
                  <a:spcPct val="0"/>
                </a:spcAft>
                <a:buClr>
                  <a:srgbClr val="8AD0D6"/>
                </a:buClr>
                <a:buSzPct val="80000"/>
                <a:buFont typeface="Wingdings 3" pitchFamily="18" charset="2"/>
                <a:buChar char=""/>
                <a:defRPr sz="1400">
                  <a:solidFill>
                    <a:schemeClr val="tx1"/>
                  </a:solidFill>
                  <a:latin typeface="Century Gothic" pitchFamily="34" charset="0"/>
                </a:defRPr>
              </a:lvl7pPr>
              <a:lvl8pPr marL="3429000" indent="-228600" eaLnBrk="0" fontAlgn="base" hangingPunct="0">
                <a:spcBef>
                  <a:spcPts val="1000"/>
                </a:spcBef>
                <a:spcAft>
                  <a:spcPct val="0"/>
                </a:spcAft>
                <a:buClr>
                  <a:srgbClr val="8AD0D6"/>
                </a:buClr>
                <a:buSzPct val="80000"/>
                <a:buFont typeface="Wingdings 3" pitchFamily="18" charset="2"/>
                <a:buChar char=""/>
                <a:defRPr sz="1400">
                  <a:solidFill>
                    <a:schemeClr val="tx1"/>
                  </a:solidFill>
                  <a:latin typeface="Century Gothic" pitchFamily="34" charset="0"/>
                </a:defRPr>
              </a:lvl8pPr>
              <a:lvl9pPr marL="3886200" indent="-228600" eaLnBrk="0" fontAlgn="base" hangingPunct="0">
                <a:spcBef>
                  <a:spcPts val="1000"/>
                </a:spcBef>
                <a:spcAft>
                  <a:spcPct val="0"/>
                </a:spcAft>
                <a:buClr>
                  <a:srgbClr val="8AD0D6"/>
                </a:buClr>
                <a:buSzPct val="80000"/>
                <a:buFont typeface="Wingdings 3" pitchFamily="18" charset="2"/>
                <a:buChar char=""/>
                <a:defRPr sz="1400">
                  <a:solidFill>
                    <a:schemeClr val="tx1"/>
                  </a:solidFill>
                  <a:latin typeface="Century Gothic" pitchFamily="34" charset="0"/>
                </a:defRPr>
              </a:lvl9pPr>
            </a:lstStyle>
            <a:p>
              <a:pPr algn="ctr" rtl="1" eaLnBrk="1" hangingPunct="1">
                <a:spcBef>
                  <a:spcPct val="0"/>
                </a:spcBef>
                <a:buClrTx/>
                <a:buSzTx/>
                <a:buFontTx/>
                <a:buNone/>
                <a:defRPr/>
              </a:pPr>
              <a:r>
                <a:rPr lang="fa-IR" altLang="en-US"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B Homa" panose="00000400000000000000" pitchFamily="2" charset="-78"/>
                </a:rPr>
                <a:t> تمدن های پیش از هلنی</a:t>
              </a:r>
              <a:endParaRPr lang="en-US" altLang="en-US"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B Homa" panose="00000400000000000000" pitchFamily="2" charset="-78"/>
              </a:endParaRPr>
            </a:p>
          </p:txBody>
        </p:sp>
        <p:pic>
          <p:nvPicPr>
            <p:cNvPr id="21508" name="Picture 2" descr="olympie9"/>
            <p:cNvPicPr>
              <a:picLocks noChangeAspect="1" noChangeArrowheads="1"/>
            </p:cNvPicPr>
            <p:nvPr/>
          </p:nvPicPr>
          <p:blipFill>
            <a:blip r:embed="rId2">
              <a:lum contrast="30000"/>
              <a:extLst>
                <a:ext uri="{28A0092B-C50C-407E-A947-70E740481C1C}">
                  <a14:useLocalDpi xmlns:a14="http://schemas.microsoft.com/office/drawing/2010/main" val="0"/>
                </a:ext>
              </a:extLst>
            </a:blip>
            <a:srcRect/>
            <a:stretch>
              <a:fillRect/>
            </a:stretch>
          </p:blipFill>
          <p:spPr bwMode="auto">
            <a:xfrm>
              <a:off x="785786" y="4357694"/>
              <a:ext cx="928695" cy="1637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750" y="1268413"/>
            <a:ext cx="7858125" cy="2862262"/>
          </a:xfrm>
          <a:prstGeom prst="rect">
            <a:avLst/>
          </a:prstGeom>
          <a:noFill/>
        </p:spPr>
        <p:txBody>
          <a:bodyPr>
            <a:spAutoFit/>
          </a:bodyPr>
          <a:lstStyle/>
          <a:p>
            <a:pPr algn="r" rtl="1" eaLnBrk="1" hangingPunct="1">
              <a:lnSpc>
                <a:spcPct val="150000"/>
              </a:lnSpc>
              <a:defRPr/>
            </a:pPr>
            <a:r>
              <a:rPr lang="fa-IR" sz="2000" b="1" u="sng" dirty="0">
                <a:solidFill>
                  <a:schemeClr val="bg1"/>
                </a:solidFill>
                <a:latin typeface="Arial" charset="0"/>
                <a:cs typeface="B Homa" panose="00000400000000000000" pitchFamily="2" charset="-78"/>
              </a:rPr>
              <a:t>تمدن های اژه ای: </a:t>
            </a:r>
            <a:r>
              <a:rPr lang="fa-IR" sz="2000" dirty="0">
                <a:solidFill>
                  <a:schemeClr val="bg1"/>
                </a:solidFill>
                <a:latin typeface="Arial" charset="0"/>
                <a:cs typeface="B Homa" panose="00000400000000000000" pitchFamily="2" charset="-78"/>
              </a:rPr>
              <a:t>تمدن هایی که در </a:t>
            </a:r>
            <a:r>
              <a:rPr lang="fa-IR" sz="2000" b="1" dirty="0">
                <a:solidFill>
                  <a:schemeClr val="bg1"/>
                </a:solidFill>
                <a:latin typeface="Arial" charset="0"/>
                <a:cs typeface="B Homa" panose="00000400000000000000" pitchFamily="2" charset="-78"/>
              </a:rPr>
              <a:t>طی هزاره سوم قبل از میلاد </a:t>
            </a:r>
            <a:r>
              <a:rPr lang="fa-IR" sz="2000" dirty="0">
                <a:solidFill>
                  <a:schemeClr val="bg1"/>
                </a:solidFill>
                <a:latin typeface="Arial" charset="0"/>
                <a:cs typeface="B Homa" panose="00000400000000000000" pitchFamily="2" charset="-78"/>
              </a:rPr>
              <a:t>و قبل از پیدایش تمدن های خاص یونانی در تقاط مختلف دریای اژه ای بوجود آمد.</a:t>
            </a:r>
          </a:p>
          <a:p>
            <a:pPr algn="r" rtl="1" eaLnBrk="1" hangingPunct="1">
              <a:lnSpc>
                <a:spcPct val="150000"/>
              </a:lnSpc>
              <a:defRPr/>
            </a:pPr>
            <a:endParaRPr lang="fa-IR" sz="2000" dirty="0">
              <a:solidFill>
                <a:schemeClr val="bg1"/>
              </a:solidFill>
              <a:latin typeface="Arial" charset="0"/>
              <a:cs typeface="B Homa" panose="00000400000000000000" pitchFamily="2" charset="-78"/>
            </a:endParaRPr>
          </a:p>
          <a:p>
            <a:pPr marL="342900" indent="-342900" algn="r" rtl="1" eaLnBrk="1" hangingPunct="1">
              <a:lnSpc>
                <a:spcPct val="150000"/>
              </a:lnSpc>
              <a:buFontTx/>
              <a:buAutoNum type="arabicPeriod"/>
              <a:defRPr/>
            </a:pPr>
            <a:r>
              <a:rPr lang="fa-IR" sz="2000" b="1" dirty="0">
                <a:solidFill>
                  <a:schemeClr val="bg1"/>
                </a:solidFill>
                <a:latin typeface="Arial" charset="0"/>
                <a:cs typeface="B Homa" panose="00000400000000000000" pitchFamily="2" charset="-78"/>
              </a:rPr>
              <a:t>تمدن کرتی (مینوسی) (1200-3000ق.م)</a:t>
            </a:r>
          </a:p>
          <a:p>
            <a:pPr marL="342900" indent="-342900" algn="r" rtl="1" eaLnBrk="1" hangingPunct="1">
              <a:lnSpc>
                <a:spcPct val="150000"/>
              </a:lnSpc>
              <a:defRPr/>
            </a:pPr>
            <a:r>
              <a:rPr lang="fa-IR" sz="2000" b="1" dirty="0">
                <a:solidFill>
                  <a:schemeClr val="bg1"/>
                </a:solidFill>
                <a:latin typeface="Arial" charset="0"/>
                <a:cs typeface="B Homa" panose="00000400000000000000" pitchFamily="2" charset="-78"/>
              </a:rPr>
              <a:t>2. تمدن میسنی</a:t>
            </a:r>
          </a:p>
          <a:p>
            <a:pPr marL="342900" indent="-342900" algn="r" rtl="1" eaLnBrk="1" hangingPunct="1">
              <a:lnSpc>
                <a:spcPct val="150000"/>
              </a:lnSpc>
              <a:defRPr/>
            </a:pPr>
            <a:r>
              <a:rPr lang="fa-IR" sz="2000" b="1" dirty="0">
                <a:solidFill>
                  <a:schemeClr val="bg1"/>
                </a:solidFill>
                <a:latin typeface="Arial" charset="0"/>
                <a:cs typeface="B Homa" panose="00000400000000000000" pitchFamily="2" charset="-78"/>
              </a:rPr>
              <a:t>3. تمدن سیکلادی</a:t>
            </a:r>
            <a:r>
              <a:rPr lang="fa-IR" sz="2000" dirty="0">
                <a:solidFill>
                  <a:schemeClr val="bg1"/>
                </a:solidFill>
                <a:latin typeface="Arial" charset="0"/>
                <a:cs typeface="B Homa" panose="00000400000000000000" pitchFamily="2" charset="-78"/>
              </a:rPr>
              <a:t> (2600 تا 1100 ق.م میلاد )</a:t>
            </a:r>
            <a:endParaRPr lang="en-US" sz="2000" b="1" dirty="0">
              <a:solidFill>
                <a:schemeClr val="bg1"/>
              </a:solidFill>
              <a:latin typeface="Arial" charset="0"/>
              <a:cs typeface="B Homa" panose="00000400000000000000" pitchFamily="2" charset="-7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323850" y="1116013"/>
            <a:ext cx="8429625"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200" b="1" u="sng">
                <a:solidFill>
                  <a:schemeClr val="bg1"/>
                </a:solidFill>
                <a:cs typeface="B Homa" panose="00000400000000000000" pitchFamily="2" charset="-78"/>
              </a:rPr>
              <a:t>ویژگی های هنر مینوسی: </a:t>
            </a:r>
          </a:p>
          <a:p>
            <a:pPr algn="just" rtl="1" eaLnBrk="1" hangingPunct="1">
              <a:lnSpc>
                <a:spcPct val="150000"/>
              </a:lnSpc>
            </a:pPr>
            <a:r>
              <a:rPr lang="fa-IR" altLang="en-US" sz="2200" b="1">
                <a:solidFill>
                  <a:schemeClr val="bg1"/>
                </a:solidFill>
                <a:cs typeface="B Homa" panose="00000400000000000000" pitchFamily="2" charset="-78"/>
              </a:rPr>
              <a:t>آثار یافت شده از این تمدن به طور ناگهانی ظاهر شدند و در مدت کوتاهی از میان رفتند. احتمالاً یک عامل خارجی در از بین رفتن این تمدن دخیل بوده است. طبیعت هنر مینوسی آمیخته به شادی و آکنده از حرکات موزون است و در هیچ یک از آثار هنری اشاره ای به تهدید ها و جنگها نشده است. در دوران اولیه این تمدن، یعنی در هزاره سوم قبل از میلاد، ساکنان این جزیره هنوز در مرحله روستا نشینی قرار داشتند. اما تحول هنری کرت در هزاره دوم قبل از میلاد رخ داد. در این دوره بود که تمدن شهر نشینی پیشرفته ای بوجود آمد که با مناطقی همجوار مانند مصر روابط تجاری برقرار کرد. هسته مرکزی این تمدن کاخ های کنوسوس، فایستوس و گورتین بود. این کاخ ها در 1450 ق.م به یکباره نابود شدند.</a:t>
            </a:r>
            <a:endParaRPr lang="en-US" altLang="en-US" sz="2200" b="1">
              <a:solidFill>
                <a:schemeClr val="bg1"/>
              </a:solidFill>
              <a:cs typeface="B Homa" panose="00000400000000000000"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0" y="3375121"/>
            <a:ext cx="91440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cs typeface="Times New Roman (Arabic)"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cs typeface="Times New Roman (Arabic)"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cs typeface="Times New Roman (Arabic)"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cs typeface="Times New Roman (Arabic)"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cs typeface="Times New Roman (Arabic)"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cs typeface="Times New Roman (Arabic)"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cs typeface="Times New Roman (Arabic)"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cs typeface="Times New Roman (Arabic)"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cs typeface="Times New Roman (Arabic)" panose="02020603050405020304" pitchFamily="18" charset="0"/>
              </a:defRPr>
            </a:lvl9pPr>
          </a:lstStyle>
          <a:p>
            <a:pPr algn="ctr">
              <a:spcBef>
                <a:spcPct val="0"/>
              </a:spcBef>
              <a:buFontTx/>
              <a:buNone/>
            </a:pPr>
            <a:r>
              <a:rPr lang="fa-IR" altLang="fa-IR" sz="6600" b="1" dirty="0">
                <a:solidFill>
                  <a:srgbClr val="FF0000"/>
                </a:solidFill>
                <a:latin typeface="Tahoma" panose="020B0604030504040204" pitchFamily="34" charset="0"/>
                <a:cs typeface="B Titr" panose="00000700000000000000" pitchFamily="2" charset="-78"/>
              </a:rPr>
              <a:t>کانال تلگرامی بانک پاور پوینت</a:t>
            </a:r>
            <a:br>
              <a:rPr lang="fa-IR" altLang="fa-IR" sz="6600" b="1" dirty="0">
                <a:solidFill>
                  <a:srgbClr val="FF0000"/>
                </a:solidFill>
                <a:latin typeface="Tahoma" panose="020B0604030504040204" pitchFamily="34" charset="0"/>
                <a:cs typeface="B Titr" panose="00000700000000000000" pitchFamily="2" charset="-78"/>
              </a:rPr>
            </a:br>
            <a:r>
              <a:rPr lang="fa-IR" altLang="fa-IR" b="1" dirty="0">
                <a:solidFill>
                  <a:srgbClr val="FF0000"/>
                </a:solidFill>
                <a:latin typeface="Tahoma" panose="020B0604030504040204" pitchFamily="34" charset="0"/>
                <a:cs typeface="B Titr" panose="00000700000000000000" pitchFamily="2" charset="-78"/>
              </a:rPr>
              <a:t/>
            </a:r>
            <a:br>
              <a:rPr lang="fa-IR" altLang="fa-IR" b="1" dirty="0">
                <a:solidFill>
                  <a:srgbClr val="FF0000"/>
                </a:solidFill>
                <a:latin typeface="Tahoma" panose="020B0604030504040204" pitchFamily="34" charset="0"/>
                <a:cs typeface="B Titr" panose="00000700000000000000" pitchFamily="2" charset="-78"/>
              </a:rPr>
            </a:br>
            <a:r>
              <a:rPr lang="en-US" altLang="fa-IR" sz="6600" b="1" dirty="0">
                <a:solidFill>
                  <a:srgbClr val="FF0000"/>
                </a:solidFill>
                <a:latin typeface="Tahoma" panose="020B0604030504040204" pitchFamily="34" charset="0"/>
                <a:cs typeface="B Titr" panose="00000700000000000000" pitchFamily="2" charset="-78"/>
              </a:rPr>
              <a:t>@</a:t>
            </a:r>
            <a:r>
              <a:rPr lang="en-US" altLang="fa-IR" sz="6600" b="1" dirty="0" err="1">
                <a:solidFill>
                  <a:srgbClr val="FF0000"/>
                </a:solidFill>
                <a:latin typeface="Tahoma" panose="020B0604030504040204" pitchFamily="34" charset="0"/>
                <a:cs typeface="B Titr" panose="00000700000000000000" pitchFamily="2" charset="-78"/>
              </a:rPr>
              <a:t>PptBank</a:t>
            </a:r>
            <a:r>
              <a:rPr lang="fa-IR" altLang="fa-IR" sz="6600" b="1" dirty="0">
                <a:solidFill>
                  <a:srgbClr val="FF0000"/>
                </a:solidFill>
                <a:latin typeface="Tahoma" panose="020B0604030504040204" pitchFamily="34" charset="0"/>
                <a:cs typeface="B Titr" panose="00000700000000000000" pitchFamily="2" charset="-78"/>
              </a:rPr>
              <a:t/>
            </a:r>
            <a:br>
              <a:rPr lang="fa-IR" altLang="fa-IR" sz="6600" b="1" dirty="0">
                <a:solidFill>
                  <a:srgbClr val="FF0000"/>
                </a:solidFill>
                <a:latin typeface="Tahoma" panose="020B0604030504040204" pitchFamily="34" charset="0"/>
                <a:cs typeface="B Titr" panose="00000700000000000000" pitchFamily="2" charset="-78"/>
              </a:rPr>
            </a:br>
            <a:r>
              <a:rPr lang="en-US" altLang="fa-IR" sz="2800" b="1" dirty="0">
                <a:solidFill>
                  <a:srgbClr val="000000"/>
                </a:solidFill>
                <a:latin typeface="Tahoma" panose="020B0604030504040204" pitchFamily="34" charset="0"/>
                <a:cs typeface="Times New Roman" panose="02020603050405020304" pitchFamily="18" charset="0"/>
              </a:rPr>
              <a:t/>
            </a:r>
            <a:br>
              <a:rPr lang="en-US" altLang="fa-IR" sz="2800" b="1" dirty="0">
                <a:solidFill>
                  <a:srgbClr val="000000"/>
                </a:solidFill>
                <a:latin typeface="Tahoma" panose="020B0604030504040204" pitchFamily="34" charset="0"/>
                <a:cs typeface="Times New Roman" panose="02020603050405020304" pitchFamily="18" charset="0"/>
              </a:rPr>
            </a:br>
            <a:r>
              <a:rPr lang="en-US" altLang="fa-IR" sz="2400" b="1" dirty="0">
                <a:solidFill>
                  <a:srgbClr val="FFFF00"/>
                </a:solidFill>
                <a:latin typeface="Tahoma" panose="020B0604030504040204" pitchFamily="34" charset="0"/>
                <a:cs typeface="Times New Roman" panose="02020603050405020304" pitchFamily="18" charset="0"/>
                <a:hlinkClick r:id="rId3"/>
              </a:rPr>
              <a:t>https://telegram.me/joinchat/CrBIZT1leC0x3lRhxgL_5g</a:t>
            </a:r>
            <a:endParaRPr lang="fa-IR" altLang="fa-IR" sz="2400" b="1" dirty="0">
              <a:solidFill>
                <a:srgbClr val="FFFF00"/>
              </a:solidFill>
              <a:latin typeface="Tahoma" panose="020B0604030504040204" pitchFamily="34" charset="0"/>
              <a:cs typeface="Times New Roman" panose="02020603050405020304" pitchFamily="18" charset="0"/>
            </a:endParaRPr>
          </a:p>
        </p:txBody>
      </p:sp>
      <p:sp>
        <p:nvSpPr>
          <p:cNvPr id="2" name="Cloud 1"/>
          <p:cNvSpPr/>
          <p:nvPr/>
        </p:nvSpPr>
        <p:spPr>
          <a:xfrm>
            <a:off x="1446919" y="1327654"/>
            <a:ext cx="6357926" cy="193970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697" dirty="0">
                <a:latin typeface="Titr"/>
                <a:cs typeface="B Titr" panose="00000700000000000000" pitchFamily="2" charset="-78"/>
              </a:rPr>
              <a:t>جهت پرداخت حق الزحمه تهیه این فایل</a:t>
            </a:r>
          </a:p>
          <a:p>
            <a:pPr algn="ctr"/>
            <a:endParaRPr lang="fa-IR" sz="1697" dirty="0">
              <a:latin typeface="Titr"/>
              <a:cs typeface="B Titr" panose="00000700000000000000" pitchFamily="2" charset="-78"/>
            </a:endParaRPr>
          </a:p>
          <a:p>
            <a:pPr algn="ctr"/>
            <a:r>
              <a:rPr lang="fa-IR" sz="1697" dirty="0">
                <a:latin typeface="Titr"/>
                <a:cs typeface="B Titr" panose="00000700000000000000" pitchFamily="2" charset="-78"/>
              </a:rPr>
              <a:t>لطفا کانال ما را به 5 نفر از دوستانتان معرفی نمایید</a:t>
            </a:r>
          </a:p>
        </p:txBody>
      </p:sp>
      <p:sp>
        <p:nvSpPr>
          <p:cNvPr id="3" name="Smiley Face 2"/>
          <p:cNvSpPr/>
          <p:nvPr/>
        </p:nvSpPr>
        <p:spPr>
          <a:xfrm>
            <a:off x="2012667" y="2149334"/>
            <a:ext cx="377165" cy="269404"/>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sz="1697"/>
          </a:p>
        </p:txBody>
      </p:sp>
      <p:sp>
        <p:nvSpPr>
          <p:cNvPr id="4" name="Heart 3"/>
          <p:cNvSpPr/>
          <p:nvPr/>
        </p:nvSpPr>
        <p:spPr>
          <a:xfrm>
            <a:off x="1985725" y="2425471"/>
            <a:ext cx="431046" cy="323285"/>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sz="1697">
              <a:solidFill>
                <a:srgbClr val="FF0000"/>
              </a:solidFill>
            </a:endParaRPr>
          </a:p>
        </p:txBody>
      </p:sp>
    </p:spTree>
    <p:extLst>
      <p:ext uri="{BB962C8B-B14F-4D97-AF65-F5344CB8AC3E}">
        <p14:creationId xmlns:p14="http://schemas.microsoft.com/office/powerpoint/2010/main" val="2671754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
          <p:cNvSpPr txBox="1">
            <a:spLocks noChangeArrowheads="1"/>
          </p:cNvSpPr>
          <p:nvPr/>
        </p:nvSpPr>
        <p:spPr bwMode="auto">
          <a:xfrm>
            <a:off x="282575" y="1052513"/>
            <a:ext cx="8501063"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400" b="1" u="sng">
                <a:solidFill>
                  <a:schemeClr val="bg1"/>
                </a:solidFill>
                <a:cs typeface="B Homa" panose="00000400000000000000" pitchFamily="2" charset="-78"/>
              </a:rPr>
              <a:t>کاخ کنوسوس:</a:t>
            </a:r>
          </a:p>
          <a:p>
            <a:pPr algn="just" rtl="1" eaLnBrk="1" hangingPunct="1">
              <a:lnSpc>
                <a:spcPct val="150000"/>
              </a:lnSpc>
            </a:pPr>
            <a:r>
              <a:rPr lang="fa-IR" altLang="en-US" sz="2400" b="1">
                <a:solidFill>
                  <a:schemeClr val="bg1"/>
                </a:solidFill>
                <a:cs typeface="B Homa" panose="00000400000000000000" pitchFamily="2" charset="-78"/>
              </a:rPr>
              <a:t>این کاخ مهمترین کاخ کرت است و مربوط به مینوس شاه می باشد. در افسانه تزئوس و مینورتور چنین آمده است که مینوس پادشاه جزیره کرت در کاخ باشکوهی فرمانروایی می کرد. این کاخ آنقدر اتاق تو در تو داشت که در افسانه ها به معبد هزار خم مینورتور معروف شد. مینوس دستور داده بود که هر ساله تعدادی از جوانان آتن را برای قربانی شدن به غار هیولای مینورتور ببرند. اما یک پهلوان آتنی به نام تزئوس به تنهایی وارد غار شد و هیولا را کشت.</a:t>
            </a:r>
          </a:p>
          <a:p>
            <a:pPr algn="just" rtl="1" eaLnBrk="1" hangingPunct="1">
              <a:lnSpc>
                <a:spcPct val="150000"/>
              </a:lnSpc>
            </a:pPr>
            <a:r>
              <a:rPr lang="fa-IR" altLang="en-US" sz="2400" b="1">
                <a:solidFill>
                  <a:schemeClr val="bg1"/>
                </a:solidFill>
                <a:cs typeface="B Homa" panose="00000400000000000000" pitchFamily="2" charset="-78"/>
              </a:rPr>
              <a:t>در اوایل قرن 19م ، آرتور اوانس بقایای کاخ کنوسوس را در جزیره کرت یافت. </a:t>
            </a:r>
          </a:p>
          <a:p>
            <a:pPr algn="just" rtl="1" eaLnBrk="1" hangingPunct="1">
              <a:lnSpc>
                <a:spcPct val="150000"/>
              </a:lnSpc>
            </a:pPr>
            <a:endParaRPr lang="fa-IR" altLang="en-US" sz="2400" b="1">
              <a:solidFill>
                <a:schemeClr val="bg1"/>
              </a:solidFill>
              <a:cs typeface="B Homa" panose="00000400000000000000" pitchFamily="2" charset="-78"/>
            </a:endParaRPr>
          </a:p>
          <a:p>
            <a:pPr algn="just" rtl="1" eaLnBrk="1" hangingPunct="1">
              <a:lnSpc>
                <a:spcPct val="150000"/>
              </a:lnSpc>
            </a:pPr>
            <a:endParaRPr lang="en-US" altLang="en-US" sz="2400" b="1" u="sng">
              <a:solidFill>
                <a:schemeClr val="bg1"/>
              </a:solidFill>
              <a:cs typeface="B Homa" panose="00000400000000000000" pitchFamily="2" charset="-78"/>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descr="9.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74663"/>
            <a:ext cx="7429500" cy="577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63713" y="1862138"/>
            <a:ext cx="215900" cy="50847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p:cNvSpPr/>
          <p:nvPr/>
        </p:nvSpPr>
        <p:spPr>
          <a:xfrm>
            <a:off x="0" y="1773238"/>
            <a:ext cx="9144000" cy="215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Rectangle 2"/>
          <p:cNvSpPr/>
          <p:nvPr/>
        </p:nvSpPr>
        <p:spPr>
          <a:xfrm>
            <a:off x="7740650" y="428625"/>
            <a:ext cx="688975" cy="6429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6629" name="Picture 1" descr="12.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56188" y="428625"/>
            <a:ext cx="3857625" cy="293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Picture 2" descr="11.bmp"/>
          <p:cNvSpPr>
            <a:spLocks noChangeAspect="1"/>
          </p:cNvSpPr>
          <p:nvPr/>
        </p:nvSpPr>
        <p:spPr bwMode="auto">
          <a:xfrm>
            <a:off x="1166813" y="0"/>
            <a:ext cx="3333750" cy="621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6631" name="Picture 3" descr="9.bmp"/>
          <p:cNvSpPr>
            <a:spLocks noChangeAspect="1"/>
          </p:cNvSpPr>
          <p:nvPr/>
        </p:nvSpPr>
        <p:spPr bwMode="auto">
          <a:xfrm>
            <a:off x="4643438" y="3071813"/>
            <a:ext cx="3857625"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26632" name="Picture 5" descr="14.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4375" y="357188"/>
            <a:ext cx="333375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3" name="Picture 6" descr="16.bm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950" y="2805113"/>
            <a:ext cx="4803775" cy="319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4" name="Picture 4" descr="15.bmp"/>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65775" y="3789363"/>
            <a:ext cx="3333750" cy="221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0" y="6215063"/>
            <a:ext cx="8675688" cy="1666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3"/>
          <p:cNvGrpSpPr>
            <a:grpSpLocks/>
          </p:cNvGrpSpPr>
          <p:nvPr/>
        </p:nvGrpSpPr>
        <p:grpSpPr bwMode="auto">
          <a:xfrm>
            <a:off x="714375" y="857250"/>
            <a:ext cx="7840663" cy="4929188"/>
            <a:chOff x="1056494" y="785794"/>
            <a:chExt cx="7840371" cy="4929222"/>
          </a:xfrm>
        </p:grpSpPr>
        <p:pic>
          <p:nvPicPr>
            <p:cNvPr id="27651" name="Picture 1" descr="DSC00004.JPG"/>
            <p:cNvPicPr>
              <a:picLocks noChangeAspect="1"/>
            </p:cNvPicPr>
            <p:nvPr/>
          </p:nvPicPr>
          <p:blipFill>
            <a:blip r:embed="rId2">
              <a:extLst>
                <a:ext uri="{28A0092B-C50C-407E-A947-70E740481C1C}">
                  <a14:useLocalDpi xmlns:a14="http://schemas.microsoft.com/office/drawing/2010/main" val="0"/>
                </a:ext>
              </a:extLst>
            </a:blip>
            <a:srcRect l="48438" t="2576" b="17664"/>
            <a:stretch>
              <a:fillRect/>
            </a:stretch>
          </p:blipFill>
          <p:spPr bwMode="auto">
            <a:xfrm>
              <a:off x="4500562" y="785794"/>
              <a:ext cx="4396303" cy="4929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2" descr="DSC00004.JPG"/>
            <p:cNvPicPr>
              <a:picLocks noChangeAspect="1"/>
            </p:cNvPicPr>
            <p:nvPr/>
          </p:nvPicPr>
          <p:blipFill>
            <a:blip r:embed="rId2">
              <a:extLst>
                <a:ext uri="{28A0092B-C50C-407E-A947-70E740481C1C}">
                  <a14:useLocalDpi xmlns:a14="http://schemas.microsoft.com/office/drawing/2010/main" val="0"/>
                </a:ext>
              </a:extLst>
            </a:blip>
            <a:srcRect t="1497" r="59375" b="16586"/>
            <a:stretch>
              <a:fillRect/>
            </a:stretch>
          </p:blipFill>
          <p:spPr bwMode="auto">
            <a:xfrm>
              <a:off x="1056494" y="785794"/>
              <a:ext cx="3372597" cy="4929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p:cNvSpPr txBox="1">
            <a:spLocks noChangeArrowheads="1"/>
          </p:cNvSpPr>
          <p:nvPr/>
        </p:nvSpPr>
        <p:spPr bwMode="auto">
          <a:xfrm>
            <a:off x="357188" y="1196975"/>
            <a:ext cx="8215312"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000" b="1">
                <a:solidFill>
                  <a:schemeClr val="bg1"/>
                </a:solidFill>
                <a:cs typeface="B Homa" panose="00000400000000000000" pitchFamily="2" charset="-78"/>
              </a:rPr>
              <a:t>تمدن میسنی:</a:t>
            </a:r>
          </a:p>
          <a:p>
            <a:pPr algn="just" rtl="1" eaLnBrk="1" hangingPunct="1">
              <a:lnSpc>
                <a:spcPct val="150000"/>
              </a:lnSpc>
            </a:pPr>
            <a:endParaRPr lang="en-US" altLang="en-US" sz="2000" b="1">
              <a:solidFill>
                <a:schemeClr val="bg1"/>
              </a:solidFill>
              <a:cs typeface="B Homa" panose="00000400000000000000" pitchFamily="2" charset="-78"/>
            </a:endParaRPr>
          </a:p>
          <a:p>
            <a:pPr algn="just" rtl="1" eaLnBrk="1" hangingPunct="1">
              <a:lnSpc>
                <a:spcPct val="150000"/>
              </a:lnSpc>
            </a:pPr>
            <a:r>
              <a:rPr lang="fa-IR" altLang="en-US" sz="2000" b="1">
                <a:solidFill>
                  <a:schemeClr val="bg1"/>
                </a:solidFill>
                <a:cs typeface="B Homa" panose="00000400000000000000" pitchFamily="2" charset="-78"/>
              </a:rPr>
              <a:t>اين دوره را که همزمان با دوره اواخر مينوسي مي دانند، حدوداً به 1500 ق.م مي رسد كه پس از فروپاشي تمدن مينوسي در كرت ، در يونان برتري يافتند.  شواهد نشان مي دهد كه اين قوم به دليل مراودت زيادي كه با مصري ها داشته اند ، تحت تاثير هنر مصري قرار گرفته اند. نام میسنی ها که در سرزمین اصلی یونان زندگی می کردند، برگرفته از شهر اصلی و قلعه مانندشان میسن است که درسواحل جنوب شرقی یونان واقع شده بود. میسنی ها کاخ هایشان را در قلعه های عظیمی ساخته بودند که دیوار هایش سه متر ضخامت داشت. سالم ترین و گیراترین بقایای معماری میسنی آثاری از کاخ های مستحکم تیرونزو است که در حدود 1400 ق.م ساخته شد و در 1200ق.م  با هجوم اقوام دوری به میسن، نابود گردید. </a:t>
            </a:r>
            <a:r>
              <a:rPr lang="ar-SA" altLang="en-US" sz="2000" b="1">
                <a:solidFill>
                  <a:schemeClr val="bg1"/>
                </a:solidFill>
                <a:cs typeface="B Homa" panose="00000400000000000000" pitchFamily="2" charset="-78"/>
              </a:rPr>
              <a:t> </a:t>
            </a:r>
            <a:endParaRPr lang="en-US" altLang="en-US" sz="2000" b="1">
              <a:solidFill>
                <a:schemeClr val="bg1"/>
              </a:solidFill>
              <a:cs typeface="B Homa" panose="00000400000000000000" pitchFamily="2" charset="-7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icture 1" descr="18.bmp"/>
          <p:cNvSpPr>
            <a:spLocks noChangeAspect="1"/>
          </p:cNvSpPr>
          <p:nvPr/>
        </p:nvSpPr>
        <p:spPr bwMode="auto">
          <a:xfrm>
            <a:off x="1000125" y="1000125"/>
            <a:ext cx="7110413"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9699" name="Rectangle 2"/>
          <p:cNvSpPr>
            <a:spLocks noChangeArrowheads="1"/>
          </p:cNvSpPr>
          <p:nvPr/>
        </p:nvSpPr>
        <p:spPr bwMode="auto">
          <a:xfrm>
            <a:off x="2268538" y="5832475"/>
            <a:ext cx="457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a-IR" altLang="en-US" b="1">
                <a:solidFill>
                  <a:schemeClr val="bg1"/>
                </a:solidFill>
                <a:cs typeface="B Homa" panose="00000400000000000000" pitchFamily="2" charset="-78"/>
              </a:rPr>
              <a:t>ارگ تيرونز ( 1400 – 1200 پيش از ميلاد )</a:t>
            </a:r>
            <a:br>
              <a:rPr lang="fa-IR" altLang="en-US" b="1">
                <a:solidFill>
                  <a:schemeClr val="bg1"/>
                </a:solidFill>
                <a:cs typeface="B Homa" panose="00000400000000000000" pitchFamily="2" charset="-78"/>
              </a:rPr>
            </a:br>
            <a:endParaRPr lang="en-US" altLang="en-US">
              <a:solidFill>
                <a:schemeClr val="bg1"/>
              </a:solidFill>
              <a:cs typeface="B Homa" panose="00000400000000000000" pitchFamily="2" charset="-78"/>
            </a:endParaRPr>
          </a:p>
        </p:txBody>
      </p:sp>
      <p:pic>
        <p:nvPicPr>
          <p:cNvPr id="29700" name="Picture 4" descr="18.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98563" y="1279525"/>
            <a:ext cx="6713537" cy="418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Group 6"/>
          <p:cNvGrpSpPr>
            <a:grpSpLocks/>
          </p:cNvGrpSpPr>
          <p:nvPr/>
        </p:nvGrpSpPr>
        <p:grpSpPr bwMode="auto">
          <a:xfrm>
            <a:off x="71438" y="357188"/>
            <a:ext cx="6762750" cy="6000750"/>
            <a:chOff x="857224" y="357166"/>
            <a:chExt cx="6762774" cy="6000795"/>
          </a:xfrm>
        </p:grpSpPr>
        <p:pic>
          <p:nvPicPr>
            <p:cNvPr id="30724" name="Picture 1" descr="26.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7224" y="357166"/>
              <a:ext cx="3333750"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Rectangle 2"/>
            <p:cNvSpPr>
              <a:spLocks noChangeArrowheads="1"/>
            </p:cNvSpPr>
            <p:nvPr/>
          </p:nvSpPr>
          <p:spPr bwMode="auto">
            <a:xfrm>
              <a:off x="2131834" y="5988626"/>
              <a:ext cx="4685915" cy="369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a-IR" altLang="en-US" b="1">
                  <a:solidFill>
                    <a:schemeClr val="bg1"/>
                  </a:solidFill>
                  <a:cs typeface="B Homa" panose="00000400000000000000" pitchFamily="2" charset="-78"/>
                </a:rPr>
                <a:t>نمونه ای از مقبره های کندویی با نام گنج خانه ي آترئوس</a:t>
              </a:r>
              <a:endParaRPr lang="en-US" altLang="en-US" b="1">
                <a:solidFill>
                  <a:schemeClr val="bg1"/>
                </a:solidFill>
                <a:cs typeface="B Homa" panose="00000400000000000000" pitchFamily="2" charset="-78"/>
              </a:endParaRPr>
            </a:p>
          </p:txBody>
        </p:sp>
        <p:pic>
          <p:nvPicPr>
            <p:cNvPr id="30726" name="Picture 3" descr="31.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7224" y="3000372"/>
              <a:ext cx="3333750" cy="2928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4" descr="33.bmp"/>
            <p:cNvPicPr>
              <a:picLocks noChangeAspect="1"/>
            </p:cNvPicPr>
            <p:nvPr/>
          </p:nvPicPr>
          <p:blipFill>
            <a:blip r:embed="rId4">
              <a:extLst>
                <a:ext uri="{28A0092B-C50C-407E-A947-70E740481C1C}">
                  <a14:useLocalDpi xmlns:a14="http://schemas.microsoft.com/office/drawing/2010/main" val="0"/>
                </a:ext>
              </a:extLst>
            </a:blip>
            <a:srcRect b="7774"/>
            <a:stretch>
              <a:fillRect/>
            </a:stretch>
          </p:blipFill>
          <p:spPr bwMode="auto">
            <a:xfrm>
              <a:off x="4357686" y="357166"/>
              <a:ext cx="2357454" cy="3286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5" descr="28.bmp"/>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86248" y="3714752"/>
              <a:ext cx="333375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23" name="Rectangle 7"/>
          <p:cNvSpPr>
            <a:spLocks noChangeArrowheads="1"/>
          </p:cNvSpPr>
          <p:nvPr/>
        </p:nvSpPr>
        <p:spPr bwMode="auto">
          <a:xfrm>
            <a:off x="6215063" y="1125538"/>
            <a:ext cx="2643187" cy="236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000" b="1">
                <a:solidFill>
                  <a:schemeClr val="bg1"/>
                </a:solidFill>
                <a:cs typeface="B Homa" panose="00000400000000000000" pitchFamily="2" charset="-78"/>
              </a:rPr>
              <a:t>قبور میسنی به شکل مقبره های استوانه ای و گاه مخروطی شکل است که به مقبره های کندویی شهرت دارند. </a:t>
            </a:r>
            <a:endParaRPr lang="en-US" altLang="en-US" sz="2000" b="1">
              <a:solidFill>
                <a:schemeClr val="bg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7"/>
          <p:cNvGrpSpPr>
            <a:grpSpLocks/>
          </p:cNvGrpSpPr>
          <p:nvPr/>
        </p:nvGrpSpPr>
        <p:grpSpPr bwMode="auto">
          <a:xfrm>
            <a:off x="1143000" y="428625"/>
            <a:ext cx="6619875" cy="5000625"/>
            <a:chOff x="785786" y="857232"/>
            <a:chExt cx="6619898" cy="5000660"/>
          </a:xfrm>
        </p:grpSpPr>
        <p:pic>
          <p:nvPicPr>
            <p:cNvPr id="31748" name="Picture 3" descr="25.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5786" y="857232"/>
              <a:ext cx="3333750" cy="5000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4" descr="32.bmp"/>
            <p:cNvPicPr>
              <a:picLocks noChangeAspect="1"/>
            </p:cNvPicPr>
            <p:nvPr/>
          </p:nvPicPr>
          <p:blipFill>
            <a:blip r:embed="rId3">
              <a:extLst>
                <a:ext uri="{28A0092B-C50C-407E-A947-70E740481C1C}">
                  <a14:useLocalDpi xmlns:a14="http://schemas.microsoft.com/office/drawing/2010/main" val="0"/>
                </a:ext>
              </a:extLst>
            </a:blip>
            <a:srcRect t="2779"/>
            <a:stretch>
              <a:fillRect/>
            </a:stretch>
          </p:blipFill>
          <p:spPr bwMode="auto">
            <a:xfrm>
              <a:off x="4214810" y="858902"/>
              <a:ext cx="3190874" cy="4998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747" name="Rectangle 4"/>
          <p:cNvSpPr>
            <a:spLocks noChangeArrowheads="1"/>
          </p:cNvSpPr>
          <p:nvPr/>
        </p:nvSpPr>
        <p:spPr bwMode="auto">
          <a:xfrm>
            <a:off x="500063" y="5434013"/>
            <a:ext cx="80724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b="1">
                <a:solidFill>
                  <a:schemeClr val="bg1"/>
                </a:solidFill>
                <a:cs typeface="B Homa" panose="00000400000000000000" pitchFamily="2" charset="-78"/>
              </a:rPr>
              <a:t> از جمله آثار معماری معروف به جای مانده از میسن، دروازه ورودی دژ این شهر مربوط به 1350ق.م است که به دروازه شیران میسن شهرت یافت.</a:t>
            </a:r>
            <a:endParaRPr lang="en-US" altLang="en-US" b="1">
              <a:solidFill>
                <a:schemeClr val="bg1"/>
              </a:solidFill>
              <a:cs typeface="B Homa" panose="00000400000000000000" pitchFamily="2" charset="-78"/>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0" name="Group 3"/>
          <p:cNvGrpSpPr>
            <a:grpSpLocks/>
          </p:cNvGrpSpPr>
          <p:nvPr/>
        </p:nvGrpSpPr>
        <p:grpSpPr bwMode="auto">
          <a:xfrm>
            <a:off x="2000250" y="857250"/>
            <a:ext cx="5072063" cy="5165725"/>
            <a:chOff x="2000248" y="857232"/>
            <a:chExt cx="5072082" cy="5165568"/>
          </a:xfrm>
        </p:grpSpPr>
        <p:pic>
          <p:nvPicPr>
            <p:cNvPr id="32771" name="Picture 1" descr="5.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43174" y="857232"/>
              <a:ext cx="3910508" cy="3833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ctangle 2"/>
            <p:cNvSpPr>
              <a:spLocks noChangeArrowheads="1"/>
            </p:cNvSpPr>
            <p:nvPr/>
          </p:nvSpPr>
          <p:spPr bwMode="auto">
            <a:xfrm>
              <a:off x="2000248" y="5007130"/>
              <a:ext cx="5072082" cy="1015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r>
                <a:rPr lang="fa-IR" altLang="en-US" sz="2000" b="1">
                  <a:solidFill>
                    <a:schemeClr val="bg1"/>
                  </a:solidFill>
                  <a:cs typeface="B Homa" panose="00000400000000000000" pitchFamily="2" charset="-78"/>
                </a:rPr>
                <a:t>نقاب تدفيني از مقابر سلطنتي ميسن، حدود 1500 ق م. طلاي كوبيده . بلندي تقريباً 30 سانتي متر . موزه ملي آتن</a:t>
              </a:r>
              <a:endParaRPr lang="en-US" altLang="en-US" sz="2000" b="1">
                <a:solidFill>
                  <a:schemeClr val="bg1"/>
                </a:solidFill>
                <a:cs typeface="B Homa" panose="00000400000000000000" pitchFamily="2" charset="-78"/>
              </a:endParaRPr>
            </a:p>
          </p:txBody>
        </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4"/>
          <p:cNvGrpSpPr>
            <a:grpSpLocks/>
          </p:cNvGrpSpPr>
          <p:nvPr/>
        </p:nvGrpSpPr>
        <p:grpSpPr bwMode="auto">
          <a:xfrm>
            <a:off x="428625" y="428625"/>
            <a:ext cx="8220075" cy="5572125"/>
            <a:chOff x="428596" y="428604"/>
            <a:chExt cx="8220041" cy="5572164"/>
          </a:xfrm>
        </p:grpSpPr>
        <p:pic>
          <p:nvPicPr>
            <p:cNvPr id="33795" name="Picture 1" descr="88.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14876" y="428604"/>
              <a:ext cx="3933761" cy="2964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2" descr="7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8596" y="428604"/>
              <a:ext cx="4206240" cy="2957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3" descr="DSC00009.JPG"/>
            <p:cNvPicPr>
              <a:picLocks noChangeAspect="1"/>
            </p:cNvPicPr>
            <p:nvPr/>
          </p:nvPicPr>
          <p:blipFill>
            <a:blip r:embed="rId4">
              <a:extLst>
                <a:ext uri="{28A0092B-C50C-407E-A947-70E740481C1C}">
                  <a14:useLocalDpi xmlns:a14="http://schemas.microsoft.com/office/drawing/2010/main" val="0"/>
                </a:ext>
              </a:extLst>
            </a:blip>
            <a:srcRect l="3906" t="8443" r="4688" b="31931"/>
            <a:stretch>
              <a:fillRect/>
            </a:stretch>
          </p:blipFill>
          <p:spPr bwMode="auto">
            <a:xfrm>
              <a:off x="500034" y="3703762"/>
              <a:ext cx="8143932" cy="2297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a:xfrm>
            <a:off x="2588518" y="1412965"/>
            <a:ext cx="4816712" cy="599423"/>
          </a:xfrm>
        </p:spPr>
        <p:txBody>
          <a:bodyPr/>
          <a:lstStyle/>
          <a:p>
            <a:pPr eaLnBrk="1" hangingPunct="1"/>
            <a:r>
              <a:rPr lang="fa-IR" altLang="fa-IR" sz="2122">
                <a:cs typeface="B Titr" panose="00000700000000000000" pitchFamily="2" charset="-78"/>
              </a:rPr>
              <a:t>نرم افزار حسابداری و خرید و فروش پریال</a:t>
            </a:r>
            <a:endParaRPr lang="en-US" altLang="fa-IR" sz="2122">
              <a:cs typeface="B Titr" panose="00000700000000000000" pitchFamily="2" charset="-78"/>
            </a:endParaRPr>
          </a:p>
        </p:txBody>
      </p:sp>
      <p:sp>
        <p:nvSpPr>
          <p:cNvPr id="16387" name="Rectangle 3"/>
          <p:cNvSpPr>
            <a:spLocks noGrp="1" noRot="1" noChangeArrowheads="1"/>
          </p:cNvSpPr>
          <p:nvPr>
            <p:ph type="body" sz="half" idx="1"/>
          </p:nvPr>
        </p:nvSpPr>
        <p:spPr>
          <a:xfrm>
            <a:off x="0" y="3368386"/>
            <a:ext cx="9144000" cy="3489614"/>
          </a:xfrm>
        </p:spPr>
        <p:txBody>
          <a:bodyPr>
            <a:noAutofit/>
          </a:bodyPr>
          <a:lstStyle/>
          <a:p>
            <a:pPr algn="r" rtl="1">
              <a:buFont typeface="Wingdings 2" panose="05020102010507070707" pitchFamily="18" charset="2"/>
              <a:buNone/>
            </a:pPr>
            <a:r>
              <a:rPr lang="fa-IR" altLang="fa-IR" sz="2400" b="1" dirty="0" smtClean="0">
                <a:cs typeface="B Titr" panose="00000700000000000000" pitchFamily="2" charset="-78"/>
              </a:rPr>
              <a:t>شما </a:t>
            </a:r>
            <a:r>
              <a:rPr lang="fa-IR" altLang="fa-IR" sz="2400" b="1" dirty="0">
                <a:cs typeface="B Titr" panose="00000700000000000000" pitchFamily="2" charset="-78"/>
              </a:rPr>
              <a:t>خودتان به آسانی:</a:t>
            </a:r>
            <a:endParaRPr lang="en-US" altLang="fa-IR" sz="2400" b="1" dirty="0">
              <a:cs typeface="B Titr" panose="00000700000000000000" pitchFamily="2" charset="-78"/>
            </a:endParaRPr>
          </a:p>
          <a:p>
            <a:pPr algn="r" rtl="1">
              <a:buFont typeface="Wingdings" panose="05000000000000000000" pitchFamily="2" charset="2"/>
              <a:buChar char="ü"/>
            </a:pPr>
            <a:r>
              <a:rPr lang="fa-IR" altLang="fa-IR" sz="2400" b="1" dirty="0">
                <a:cs typeface="B Mitra" panose="00000400000000000000" pitchFamily="2" charset="-78"/>
              </a:rPr>
              <a:t>خرید و فروش خود را ثبت نمایید.</a:t>
            </a:r>
            <a:endParaRPr lang="en-US" altLang="fa-IR" sz="2400" b="1" dirty="0">
              <a:cs typeface="B Mitra" panose="00000400000000000000" pitchFamily="2" charset="-78"/>
            </a:endParaRPr>
          </a:p>
          <a:p>
            <a:pPr algn="r" rtl="1">
              <a:buFont typeface="Wingdings" panose="05000000000000000000" pitchFamily="2" charset="2"/>
              <a:buChar char="ü"/>
            </a:pPr>
            <a:r>
              <a:rPr lang="fa-IR" altLang="fa-IR" sz="2400" b="1" dirty="0">
                <a:cs typeface="B Mitra" panose="00000400000000000000" pitchFamily="2" charset="-78"/>
              </a:rPr>
              <a:t>برگشت از خرید و برگشت از فروش خود را ثبت نمائید.</a:t>
            </a:r>
            <a:endParaRPr lang="en-US" altLang="fa-IR" sz="2400" b="1" dirty="0">
              <a:cs typeface="B Mitra" panose="00000400000000000000" pitchFamily="2" charset="-78"/>
            </a:endParaRPr>
          </a:p>
          <a:p>
            <a:pPr algn="r" rtl="1">
              <a:buFont typeface="Wingdings" panose="05000000000000000000" pitchFamily="2" charset="2"/>
              <a:buChar char="ü"/>
            </a:pPr>
            <a:r>
              <a:rPr lang="fa-IR" altLang="fa-IR" sz="2400" b="1" dirty="0">
                <a:cs typeface="B Mitra" panose="00000400000000000000" pitchFamily="2" charset="-78"/>
              </a:rPr>
              <a:t>حسابها و مبالغ دریافتی و پرداختی روزانه خود را ثبت نمائید.</a:t>
            </a:r>
            <a:endParaRPr lang="en-US" altLang="fa-IR" sz="2400" b="1" dirty="0">
              <a:cs typeface="B Mitra" panose="00000400000000000000" pitchFamily="2" charset="-78"/>
            </a:endParaRPr>
          </a:p>
          <a:p>
            <a:pPr algn="r" rtl="1">
              <a:buFont typeface="Wingdings" panose="05000000000000000000" pitchFamily="2" charset="2"/>
              <a:buChar char="ü"/>
            </a:pPr>
            <a:r>
              <a:rPr lang="fa-IR" altLang="fa-IR" sz="2400" b="1" dirty="0">
                <a:cs typeface="B Mitra" panose="00000400000000000000" pitchFamily="2" charset="-78"/>
              </a:rPr>
              <a:t>چکهای صادره و دریافتی مشتریان را ثبت نمائید.</a:t>
            </a:r>
            <a:endParaRPr lang="en-US" altLang="fa-IR" sz="2400" b="1" dirty="0">
              <a:cs typeface="B Mitra" panose="00000400000000000000" pitchFamily="2" charset="-78"/>
            </a:endParaRPr>
          </a:p>
          <a:p>
            <a:pPr algn="r" rtl="1">
              <a:buFont typeface="Wingdings" panose="05000000000000000000" pitchFamily="2" charset="2"/>
              <a:buChar char="ü"/>
            </a:pPr>
            <a:r>
              <a:rPr lang="fa-IR" altLang="fa-IR" sz="2400" b="1" dirty="0">
                <a:cs typeface="B Mitra" panose="00000400000000000000" pitchFamily="2" charset="-78"/>
              </a:rPr>
              <a:t>دسته چکهای حسابهای حسابهای جاری خود را ثبت نمائید.</a:t>
            </a:r>
            <a:endParaRPr lang="en-US" altLang="fa-IR" sz="2400" b="1" dirty="0">
              <a:cs typeface="B Mitra" panose="00000400000000000000" pitchFamily="2" charset="-78"/>
            </a:endParaRPr>
          </a:p>
          <a:p>
            <a:pPr algn="r" rtl="1">
              <a:buFont typeface="Wingdings" panose="05000000000000000000" pitchFamily="2" charset="2"/>
              <a:buChar char="ü"/>
            </a:pPr>
            <a:r>
              <a:rPr lang="fa-IR" altLang="fa-IR" sz="2400" b="1" dirty="0">
                <a:cs typeface="B Mitra" panose="00000400000000000000" pitchFamily="2" charset="-78"/>
              </a:rPr>
              <a:t>شما تنها این موارد را ثبت و نرم افزار پریال به صورت هوشمند عملیات حسابداری مربوطه را برای شما انجام می دهد.</a:t>
            </a:r>
            <a:endParaRPr lang="en-US" altLang="fa-IR" sz="2400" b="1" dirty="0">
              <a:cs typeface="B Mitra" panose="00000400000000000000" pitchFamily="2" charset="-78"/>
            </a:endParaRPr>
          </a:p>
          <a:p>
            <a:pPr algn="r" rtl="1" eaLnBrk="1" hangingPunct="1">
              <a:buFont typeface="Wingdings" panose="05000000000000000000" pitchFamily="2" charset="2"/>
              <a:buChar char="ü"/>
            </a:pPr>
            <a:endParaRPr lang="en-US" altLang="fa-IR" sz="2400" b="1" dirty="0">
              <a:cs typeface="B Mitra" panose="00000400000000000000" pitchFamily="2" charset="-78"/>
            </a:endParaRPr>
          </a:p>
        </p:txBody>
      </p:sp>
      <p:sp>
        <p:nvSpPr>
          <p:cNvPr id="16388" name="Cloud Callout 6"/>
          <p:cNvSpPr>
            <a:spLocks noChangeArrowheads="1"/>
          </p:cNvSpPr>
          <p:nvPr/>
        </p:nvSpPr>
        <p:spPr bwMode="auto">
          <a:xfrm>
            <a:off x="1339158" y="2140354"/>
            <a:ext cx="2778226" cy="985568"/>
          </a:xfrm>
          <a:prstGeom prst="cloudCallout">
            <a:avLst>
              <a:gd name="adj1" fmla="val 69282"/>
              <a:gd name="adj2" fmla="val 55676"/>
            </a:avLst>
          </a:prstGeom>
          <a:solidFill>
            <a:schemeClr val="accent1"/>
          </a:solidFill>
          <a:ln w="9525" algn="ctr">
            <a:solidFill>
              <a:schemeClr val="tx1"/>
            </a:solidFill>
            <a:round/>
            <a:headEnd/>
            <a:tailEnd/>
          </a:ln>
        </p:spPr>
        <p:txBody>
          <a:bodyPr lIns="48493" tIns="24246" rIns="48493" bIns="24246"/>
          <a:lstStyle>
            <a:lvl1pPr algn="r" defTabSz="685800" rtl="1">
              <a:defRPr>
                <a:solidFill>
                  <a:schemeClr val="tx1"/>
                </a:solidFill>
                <a:latin typeface="Arial" panose="020B0604020202020204" pitchFamily="34" charset="0"/>
                <a:cs typeface="Arial" panose="020B0604020202020204" pitchFamily="34" charset="0"/>
              </a:defRPr>
            </a:lvl1pPr>
            <a:lvl2pPr marL="742950" indent="-285750" algn="r" defTabSz="685800" rtl="1">
              <a:defRPr>
                <a:solidFill>
                  <a:schemeClr val="tx1"/>
                </a:solidFill>
                <a:latin typeface="Arial" panose="020B0604020202020204" pitchFamily="34" charset="0"/>
                <a:cs typeface="Arial" panose="020B0604020202020204" pitchFamily="34" charset="0"/>
              </a:defRPr>
            </a:lvl2pPr>
            <a:lvl3pPr marL="1143000" indent="-228600" algn="r" defTabSz="685800" rtl="1">
              <a:defRPr>
                <a:solidFill>
                  <a:schemeClr val="tx1"/>
                </a:solidFill>
                <a:latin typeface="Arial" panose="020B0604020202020204" pitchFamily="34" charset="0"/>
                <a:cs typeface="Arial" panose="020B0604020202020204" pitchFamily="34" charset="0"/>
              </a:defRPr>
            </a:lvl3pPr>
            <a:lvl4pPr marL="1600200" indent="-228600" algn="r" defTabSz="685800" rtl="1">
              <a:defRPr>
                <a:solidFill>
                  <a:schemeClr val="tx1"/>
                </a:solidFill>
                <a:latin typeface="Arial" panose="020B0604020202020204" pitchFamily="34" charset="0"/>
                <a:cs typeface="Arial" panose="020B0604020202020204" pitchFamily="34" charset="0"/>
              </a:defRPr>
            </a:lvl4pPr>
            <a:lvl5pPr marL="2057400" indent="-228600" algn="r" defTabSz="685800" rtl="1">
              <a:defRPr>
                <a:solidFill>
                  <a:schemeClr val="tx1"/>
                </a:solidFill>
                <a:latin typeface="Arial" panose="020B0604020202020204" pitchFamily="34" charset="0"/>
                <a:cs typeface="Arial" panose="020B0604020202020204" pitchFamily="34" charset="0"/>
              </a:defRPr>
            </a:lvl5pPr>
            <a:lvl6pPr marL="2514600" indent="-228600" algn="r" defTabSz="685800"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defTabSz="685800"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defTabSz="685800"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defTabSz="685800"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a-IR" altLang="fa-IR" sz="1485" dirty="0">
                <a:solidFill>
                  <a:srgbClr val="FF0000"/>
                </a:solidFill>
                <a:cs typeface="B Titr" panose="00000700000000000000" pitchFamily="2" charset="-78"/>
              </a:rPr>
              <a:t>خودتان حسابدار</a:t>
            </a:r>
          </a:p>
          <a:p>
            <a:pPr algn="ctr" eaLnBrk="1" hangingPunct="1"/>
            <a:r>
              <a:rPr lang="fa-IR" altLang="fa-IR" sz="1485" dirty="0">
                <a:solidFill>
                  <a:srgbClr val="FF0000"/>
                </a:solidFill>
                <a:cs typeface="B Titr" panose="00000700000000000000" pitchFamily="2" charset="-78"/>
              </a:rPr>
              <a:t>خودتان باشید</a:t>
            </a:r>
            <a:endParaRPr lang="en-US" altLang="fa-IR" sz="1485" dirty="0">
              <a:solidFill>
                <a:srgbClr val="FF0000"/>
              </a:solidFill>
              <a:cs typeface="B Titr" panose="00000700000000000000" pitchFamily="2" charset="-78"/>
            </a:endParaRPr>
          </a:p>
        </p:txBody>
      </p:sp>
      <p:sp>
        <p:nvSpPr>
          <p:cNvPr id="9" name="Down Arrow Callout 8"/>
          <p:cNvSpPr/>
          <p:nvPr/>
        </p:nvSpPr>
        <p:spPr bwMode="auto">
          <a:xfrm>
            <a:off x="4268922" y="2368225"/>
            <a:ext cx="3232844" cy="644324"/>
          </a:xfrm>
          <a:prstGeom prst="downArrowCallout">
            <a:avLst/>
          </a:prstGeom>
          <a:solidFill>
            <a:schemeClr val="accent1"/>
          </a:solidFill>
          <a:ln w="9525" cap="flat" cmpd="sng" algn="ctr">
            <a:solidFill>
              <a:schemeClr val="tx1"/>
            </a:solidFill>
            <a:prstDash val="solid"/>
            <a:round/>
            <a:headEnd type="none" w="med" len="med"/>
            <a:tailEnd type="none" w="med" len="med"/>
          </a:ln>
          <a:effectLst/>
        </p:spPr>
        <p:txBody>
          <a:bodyPr lIns="48493" tIns="24246" rIns="48493" bIns="24246"/>
          <a:lstStyle/>
          <a:p>
            <a:pPr defTabSz="484903">
              <a:defRPr/>
            </a:pPr>
            <a:endParaRPr lang="en-US" sz="954"/>
          </a:p>
        </p:txBody>
      </p:sp>
      <p:sp>
        <p:nvSpPr>
          <p:cNvPr id="16390" name="TextBox 9"/>
          <p:cNvSpPr txBox="1">
            <a:spLocks noChangeArrowheads="1"/>
          </p:cNvSpPr>
          <p:nvPr/>
        </p:nvSpPr>
        <p:spPr bwMode="auto">
          <a:xfrm>
            <a:off x="4268922" y="2443431"/>
            <a:ext cx="3131817" cy="320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defRPr>
                <a:solidFill>
                  <a:schemeClr val="tx1"/>
                </a:solidFill>
                <a:latin typeface="Arial" panose="020B0604020202020204" pitchFamily="34" charset="0"/>
                <a:cs typeface="Arial" panose="020B0604020202020204" pitchFamily="34" charset="0"/>
              </a:defRPr>
            </a:lvl1pPr>
            <a:lvl2pPr marL="742950" indent="-285750" algn="r" rtl="1">
              <a:defRPr>
                <a:solidFill>
                  <a:schemeClr val="tx1"/>
                </a:solidFill>
                <a:latin typeface="Arial" panose="020B0604020202020204" pitchFamily="34" charset="0"/>
                <a:cs typeface="Arial" panose="020B0604020202020204" pitchFamily="34" charset="0"/>
              </a:defRPr>
            </a:lvl2pPr>
            <a:lvl3pPr marL="1143000" indent="-228600" algn="r" rtl="1">
              <a:defRPr>
                <a:solidFill>
                  <a:schemeClr val="tx1"/>
                </a:solidFill>
                <a:latin typeface="Arial" panose="020B0604020202020204" pitchFamily="34" charset="0"/>
                <a:cs typeface="Arial" panose="020B0604020202020204" pitchFamily="34" charset="0"/>
              </a:defRPr>
            </a:lvl3pPr>
            <a:lvl4pPr marL="1600200" indent="-228600" algn="r" rtl="1">
              <a:defRPr>
                <a:solidFill>
                  <a:schemeClr val="tx1"/>
                </a:solidFill>
                <a:latin typeface="Arial" panose="020B0604020202020204" pitchFamily="34" charset="0"/>
                <a:cs typeface="Arial" panose="020B0604020202020204" pitchFamily="34" charset="0"/>
              </a:defRPr>
            </a:lvl4pPr>
            <a:lvl5pPr marL="2057400" indent="-228600" algn="r" rtl="1">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a-IR" altLang="fa-IR" sz="1485" dirty="0">
                <a:solidFill>
                  <a:srgbClr val="FF0000"/>
                </a:solidFill>
                <a:cs typeface="B Koodak" panose="00000700000000000000" pitchFamily="2" charset="-78"/>
              </a:rPr>
              <a:t>بهترین نرم افزار برای فروشگاه شما</a:t>
            </a:r>
            <a:endParaRPr lang="en-US" altLang="fa-IR" sz="1485" dirty="0">
              <a:solidFill>
                <a:srgbClr val="FF0000"/>
              </a:solidFill>
              <a:cs typeface="B Koodak" panose="00000700000000000000" pitchFamily="2" charset="-78"/>
            </a:endParaRPr>
          </a:p>
        </p:txBody>
      </p:sp>
    </p:spTree>
    <p:extLst>
      <p:ext uri="{BB962C8B-B14F-4D97-AF65-F5344CB8AC3E}">
        <p14:creationId xmlns:p14="http://schemas.microsoft.com/office/powerpoint/2010/main" val="599700386"/>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8" name="Group 3"/>
          <p:cNvGrpSpPr>
            <a:grpSpLocks/>
          </p:cNvGrpSpPr>
          <p:nvPr/>
        </p:nvGrpSpPr>
        <p:grpSpPr bwMode="auto">
          <a:xfrm>
            <a:off x="273050" y="1125538"/>
            <a:ext cx="8410575" cy="5245100"/>
            <a:chOff x="272580" y="948945"/>
            <a:chExt cx="8411413" cy="5245555"/>
          </a:xfrm>
        </p:grpSpPr>
        <p:sp>
          <p:nvSpPr>
            <p:cNvPr id="34819" name="TextBox 1"/>
            <p:cNvSpPr txBox="1">
              <a:spLocks noChangeArrowheads="1"/>
            </p:cNvSpPr>
            <p:nvPr/>
          </p:nvSpPr>
          <p:spPr bwMode="auto">
            <a:xfrm>
              <a:off x="611504" y="948945"/>
              <a:ext cx="8072489" cy="517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200">
                  <a:solidFill>
                    <a:schemeClr val="bg1"/>
                  </a:solidFill>
                  <a:cs typeface="B Homa" panose="00000400000000000000" pitchFamily="2" charset="-78"/>
                </a:rPr>
                <a:t>آخرین مرحله تمدن میسنی به عنوان </a:t>
              </a:r>
              <a:r>
                <a:rPr lang="fa-IR" altLang="en-US" sz="2200" b="1">
                  <a:solidFill>
                    <a:schemeClr val="bg1"/>
                  </a:solidFill>
                  <a:cs typeface="B Homa" panose="00000400000000000000" pitchFamily="2" charset="-78"/>
                </a:rPr>
                <a:t>دوران قهرمانی یونان کهن </a:t>
              </a:r>
              <a:r>
                <a:rPr lang="fa-IR" altLang="en-US" sz="2200">
                  <a:solidFill>
                    <a:schemeClr val="bg1"/>
                  </a:solidFill>
                  <a:cs typeface="B Homa" panose="00000400000000000000" pitchFamily="2" charset="-78"/>
                </a:rPr>
                <a:t>شناخته شده است. در این ایام آگاممنون حاکم میسن جنگ تروا (1200ق.م) را به راه انداخت. وی با کشتی های جنگی خود به سوی شهر تروا، در آن سوی دریای اژه حمله کرد. اما به خاطر استحکامات قوی شهر تروا، نتوانست آن را تسخیر کند تا اینکه با حیله اسب چوبی وارد این شهر شد و آن را ویران کرد.</a:t>
              </a:r>
            </a:p>
            <a:p>
              <a:pPr algn="just" rtl="1" eaLnBrk="1" hangingPunct="1">
                <a:lnSpc>
                  <a:spcPct val="150000"/>
                </a:lnSpc>
              </a:pPr>
              <a:r>
                <a:rPr lang="fa-IR" altLang="en-US" sz="2200">
                  <a:solidFill>
                    <a:schemeClr val="bg1"/>
                  </a:solidFill>
                  <a:cs typeface="B Homa" panose="00000400000000000000" pitchFamily="2" charset="-78"/>
                </a:rPr>
                <a:t>هومر شاعر حماسه سرای یونان در قرن 8ق.م، در کتاب ایلیاد، حوادث این نبرد را توصیف کرده است.</a:t>
              </a:r>
            </a:p>
            <a:p>
              <a:pPr algn="just" rtl="1" eaLnBrk="1" hangingPunct="1">
                <a:lnSpc>
                  <a:spcPct val="150000"/>
                </a:lnSpc>
              </a:pPr>
              <a:r>
                <a:rPr lang="fa-IR" altLang="en-US" sz="2200">
                  <a:solidFill>
                    <a:schemeClr val="bg1"/>
                  </a:solidFill>
                  <a:cs typeface="B Homa" panose="00000400000000000000" pitchFamily="2" charset="-78"/>
                </a:rPr>
                <a:t>تمدن میسنی با هجوم اقوام دوری، سرنگون شد </a:t>
              </a:r>
            </a:p>
            <a:p>
              <a:pPr algn="just" rtl="1" eaLnBrk="1" hangingPunct="1">
                <a:lnSpc>
                  <a:spcPct val="150000"/>
                </a:lnSpc>
              </a:pPr>
              <a:r>
                <a:rPr lang="fa-IR" altLang="en-US" sz="2200">
                  <a:solidFill>
                    <a:schemeClr val="bg1"/>
                  </a:solidFill>
                  <a:cs typeface="B Homa" panose="00000400000000000000" pitchFamily="2" charset="-78"/>
                </a:rPr>
                <a:t>و آتش سوزی شهر میسن را نابود کرد.</a:t>
              </a:r>
            </a:p>
            <a:p>
              <a:pPr algn="just" rtl="1" eaLnBrk="1" hangingPunct="1">
                <a:lnSpc>
                  <a:spcPct val="150000"/>
                </a:lnSpc>
              </a:pPr>
              <a:r>
                <a:rPr lang="fa-IR" altLang="en-US" sz="2200">
                  <a:solidFill>
                    <a:schemeClr val="bg1"/>
                  </a:solidFill>
                  <a:cs typeface="B Homa" panose="00000400000000000000" pitchFamily="2" charset="-78"/>
                </a:rPr>
                <a:t> </a:t>
              </a:r>
              <a:endParaRPr lang="en-US" altLang="en-US" sz="2200">
                <a:solidFill>
                  <a:schemeClr val="bg1"/>
                </a:solidFill>
                <a:cs typeface="B Homa" panose="00000400000000000000" pitchFamily="2" charset="-78"/>
              </a:endParaRPr>
            </a:p>
          </p:txBody>
        </p:sp>
        <p:pic>
          <p:nvPicPr>
            <p:cNvPr id="34820" name="Picture 2" descr="تروا"/>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580" y="3985534"/>
              <a:ext cx="1491068" cy="2208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Box 1"/>
          <p:cNvSpPr txBox="1">
            <a:spLocks noChangeArrowheads="1"/>
          </p:cNvSpPr>
          <p:nvPr/>
        </p:nvSpPr>
        <p:spPr bwMode="auto">
          <a:xfrm>
            <a:off x="785813" y="1268413"/>
            <a:ext cx="7500937"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000" b="1">
                <a:solidFill>
                  <a:schemeClr val="bg1"/>
                </a:solidFill>
                <a:cs typeface="B Homa" panose="00000400000000000000" pitchFamily="2" charset="-78"/>
              </a:rPr>
              <a:t>تمدن سیکلادی:</a:t>
            </a:r>
          </a:p>
          <a:p>
            <a:pPr algn="just" rtl="1" eaLnBrk="1" hangingPunct="1">
              <a:lnSpc>
                <a:spcPct val="150000"/>
              </a:lnSpc>
            </a:pPr>
            <a:r>
              <a:rPr lang="fa-IR" altLang="en-US" sz="2000" b="1">
                <a:solidFill>
                  <a:schemeClr val="bg1"/>
                </a:solidFill>
                <a:cs typeface="B Homa" panose="00000400000000000000" pitchFamily="2" charset="-78"/>
              </a:rPr>
              <a:t>این تمدن در جزایر کوچک سیکلاد، واقع در شمال جزیره کرت موطن داشت. که از 2600 تا 1100 ق.م میلاد را دربر می گرفت و به جز مقابر سنگی کوچک کمتر اثری از این تمدن بر جای مانده است. از جمله اشیایی که در این مقبره های در کنار مردگان قرار می دادند، بت های مرمرین بود که پیکره برهنه الهه ای ایستاده را نشان می دادند. بت های سیکلادی به اندازه های مختلف از بزرگ تا کوچک ساخته شده بودند و حالت زاویه دار داشتند. یعنی بدن های پهن و سه گوش و گردن استوانه ای و صورت بیضی. علایم چهره نیز تنها شامل بینی بلند و تیغه ای بود.</a:t>
            </a:r>
            <a:endParaRPr lang="en-US" altLang="en-US" sz="2000" b="1">
              <a:solidFill>
                <a:schemeClr val="bg1"/>
              </a:solidFill>
              <a:cs typeface="B Homa" panose="00000400000000000000" pitchFamily="2" charset="-7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Group 3"/>
          <p:cNvGrpSpPr>
            <a:grpSpLocks/>
          </p:cNvGrpSpPr>
          <p:nvPr/>
        </p:nvGrpSpPr>
        <p:grpSpPr bwMode="auto">
          <a:xfrm>
            <a:off x="357188" y="428625"/>
            <a:ext cx="8461375" cy="5473700"/>
            <a:chOff x="357158" y="428604"/>
            <a:chExt cx="8461435" cy="5474242"/>
          </a:xfrm>
        </p:grpSpPr>
        <p:pic>
          <p:nvPicPr>
            <p:cNvPr id="36867" name="Picture 1" descr="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7158" y="428604"/>
              <a:ext cx="3500462" cy="547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2" descr="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43372" y="428604"/>
              <a:ext cx="4675221" cy="542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1"/>
          <p:cNvSpPr txBox="1">
            <a:spLocks noChangeArrowheads="1"/>
          </p:cNvSpPr>
          <p:nvPr/>
        </p:nvSpPr>
        <p:spPr bwMode="auto">
          <a:xfrm>
            <a:off x="857250" y="968375"/>
            <a:ext cx="74295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400" b="1">
                <a:solidFill>
                  <a:schemeClr val="bg1"/>
                </a:solidFill>
                <a:cs typeface="B Homa" panose="00000400000000000000" pitchFamily="2" charset="-78"/>
              </a:rPr>
              <a:t>دوران تاریکی:</a:t>
            </a:r>
          </a:p>
          <a:p>
            <a:pPr algn="just" rtl="1" eaLnBrk="1" hangingPunct="1">
              <a:lnSpc>
                <a:spcPct val="150000"/>
              </a:lnSpc>
            </a:pPr>
            <a:endParaRPr lang="fa-IR" altLang="en-US" sz="2400" b="1">
              <a:solidFill>
                <a:schemeClr val="bg1"/>
              </a:solidFill>
              <a:cs typeface="B Homa" panose="00000400000000000000" pitchFamily="2" charset="-78"/>
            </a:endParaRPr>
          </a:p>
          <a:p>
            <a:pPr algn="just" rtl="1" eaLnBrk="1" hangingPunct="1">
              <a:lnSpc>
                <a:spcPct val="150000"/>
              </a:lnSpc>
            </a:pPr>
            <a:r>
              <a:rPr lang="fa-IR" altLang="en-US" sz="2400" b="1">
                <a:solidFill>
                  <a:schemeClr val="bg1"/>
                </a:solidFill>
                <a:cs typeface="B Homa" panose="00000400000000000000" pitchFamily="2" charset="-78"/>
              </a:rPr>
              <a:t>آغاز دوره تاریکی در یونان مقارن بود با یورش دوری ها بعد از سقوط تمدن میسن در 1200 ق.م ، بسیاری از اهالی شهرهای میسنی به سواحل غربی آسیای صغیر مهاجرت کردند که این حرکت دسته جمعی به مهاجرت ایونی شهرت یافت. درباره ساختار اجتماعی این دوران اطلاعات بسیار ناچیز است. </a:t>
            </a:r>
            <a:endParaRPr lang="en-US" altLang="en-US" sz="2400" b="1">
              <a:solidFill>
                <a:schemeClr val="bg1"/>
              </a:solidFill>
              <a:cs typeface="B Homa" panose="00000400000000000000" pitchFamily="2" charset="-7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roup 5"/>
          <p:cNvGrpSpPr>
            <a:grpSpLocks/>
          </p:cNvGrpSpPr>
          <p:nvPr/>
        </p:nvGrpSpPr>
        <p:grpSpPr bwMode="auto">
          <a:xfrm>
            <a:off x="-500063" y="785813"/>
            <a:ext cx="8715376" cy="5138737"/>
            <a:chOff x="-500098" y="785794"/>
            <a:chExt cx="8715436" cy="5138344"/>
          </a:xfrm>
        </p:grpSpPr>
        <p:sp>
          <p:nvSpPr>
            <p:cNvPr id="38915" name="TextBox 1"/>
            <p:cNvSpPr txBox="1">
              <a:spLocks noChangeArrowheads="1"/>
            </p:cNvSpPr>
            <p:nvPr/>
          </p:nvSpPr>
          <p:spPr bwMode="auto">
            <a:xfrm>
              <a:off x="2857488" y="785794"/>
              <a:ext cx="52149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fa-IR" altLang="en-US" sz="2800" b="1">
                  <a:solidFill>
                    <a:schemeClr val="bg1"/>
                  </a:solidFill>
                  <a:cs typeface="B Homa" panose="00000400000000000000" pitchFamily="2" charset="-78"/>
                </a:rPr>
                <a:t>4. دوره های هنری یونان باستان </a:t>
              </a:r>
              <a:endParaRPr lang="en-US" altLang="en-US" sz="2800" b="1">
                <a:solidFill>
                  <a:schemeClr val="bg1"/>
                </a:solidFill>
                <a:cs typeface="B Homa" panose="00000400000000000000" pitchFamily="2" charset="-78"/>
              </a:endParaRPr>
            </a:p>
          </p:txBody>
        </p:sp>
        <p:sp>
          <p:nvSpPr>
            <p:cNvPr id="38916" name="TextBox 2"/>
            <p:cNvSpPr txBox="1">
              <a:spLocks noChangeArrowheads="1"/>
            </p:cNvSpPr>
            <p:nvPr/>
          </p:nvSpPr>
          <p:spPr bwMode="auto">
            <a:xfrm>
              <a:off x="-500098" y="1500174"/>
              <a:ext cx="8715436"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lnSpc>
                  <a:spcPct val="150000"/>
                </a:lnSpc>
              </a:pPr>
              <a:r>
                <a:rPr lang="fa-IR" altLang="en-US" sz="2000" b="1">
                  <a:solidFill>
                    <a:schemeClr val="bg1"/>
                  </a:solidFill>
                  <a:cs typeface="B Homa" panose="00000400000000000000" pitchFamily="2" charset="-78"/>
                </a:rPr>
                <a:t>الف: </a:t>
              </a:r>
              <a:r>
                <a:rPr lang="fa-IR" altLang="en-US" sz="2000">
                  <a:solidFill>
                    <a:schemeClr val="bg1"/>
                  </a:solidFill>
                  <a:cs typeface="B Homa" panose="00000400000000000000" pitchFamily="2" charset="-78"/>
                </a:rPr>
                <a:t>دوره هندسی</a:t>
              </a:r>
              <a:r>
                <a:rPr lang="en-US" altLang="en-US" sz="2000">
                  <a:solidFill>
                    <a:schemeClr val="bg1"/>
                  </a:solidFill>
                  <a:cs typeface="B Homa" panose="00000400000000000000" pitchFamily="2" charset="-78"/>
                </a:rPr>
                <a:t>    Geometric </a:t>
              </a:r>
              <a:r>
                <a:rPr lang="fa-IR" altLang="en-US" sz="2000">
                  <a:solidFill>
                    <a:schemeClr val="bg1"/>
                  </a:solidFill>
                  <a:cs typeface="B Homa" panose="00000400000000000000" pitchFamily="2" charset="-78"/>
                </a:rPr>
                <a:t> </a:t>
              </a:r>
              <a:r>
                <a:rPr lang="fa-IR" altLang="en-US" sz="2000" b="1">
                  <a:solidFill>
                    <a:srgbClr val="FF0000"/>
                  </a:solidFill>
                  <a:cs typeface="B Homa" panose="00000400000000000000" pitchFamily="2" charset="-78"/>
                </a:rPr>
                <a:t>(اواخر سده 11 تا اواخر سده 8 ق.م)</a:t>
              </a:r>
            </a:p>
            <a:p>
              <a:pPr algn="r" rtl="1" eaLnBrk="1" hangingPunct="1">
                <a:lnSpc>
                  <a:spcPct val="150000"/>
                </a:lnSpc>
              </a:pPr>
              <a:r>
                <a:rPr lang="fa-IR" altLang="en-US" sz="2000" b="1">
                  <a:solidFill>
                    <a:schemeClr val="bg1"/>
                  </a:solidFill>
                  <a:cs typeface="B Homa" panose="00000400000000000000" pitchFamily="2" charset="-78"/>
                </a:rPr>
                <a:t>ب: </a:t>
              </a:r>
              <a:r>
                <a:rPr lang="fa-IR" altLang="en-US" sz="2000">
                  <a:solidFill>
                    <a:schemeClr val="bg1"/>
                  </a:solidFill>
                  <a:cs typeface="B Homa" panose="00000400000000000000" pitchFamily="2" charset="-78"/>
                </a:rPr>
                <a:t>دوره خاور مآبی یا شرقی</a:t>
              </a:r>
              <a:r>
                <a:rPr lang="en-US" altLang="en-US" sz="2000">
                  <a:solidFill>
                    <a:schemeClr val="bg1"/>
                  </a:solidFill>
                  <a:cs typeface="B Homa" panose="00000400000000000000" pitchFamily="2" charset="-78"/>
                </a:rPr>
                <a:t> Oriental zing period </a:t>
              </a:r>
              <a:r>
                <a:rPr lang="fa-IR" altLang="en-US" sz="2000">
                  <a:solidFill>
                    <a:schemeClr val="bg1"/>
                  </a:solidFill>
                  <a:cs typeface="B Homa" panose="00000400000000000000" pitchFamily="2" charset="-78"/>
                </a:rPr>
                <a:t>  </a:t>
              </a:r>
              <a:r>
                <a:rPr lang="fa-IR" altLang="en-US" sz="2000" b="1">
                  <a:solidFill>
                    <a:srgbClr val="FF0000"/>
                  </a:solidFill>
                  <a:cs typeface="B Homa" panose="00000400000000000000" pitchFamily="2" charset="-78"/>
                </a:rPr>
                <a:t>(سراسر قرن 7ق.م) </a:t>
              </a:r>
            </a:p>
            <a:p>
              <a:pPr algn="r" rtl="1" eaLnBrk="1" hangingPunct="1">
                <a:lnSpc>
                  <a:spcPct val="150000"/>
                </a:lnSpc>
              </a:pPr>
              <a:r>
                <a:rPr lang="fa-IR" altLang="en-US" sz="2000" b="1">
                  <a:solidFill>
                    <a:schemeClr val="bg1"/>
                  </a:solidFill>
                  <a:cs typeface="B Homa" panose="00000400000000000000" pitchFamily="2" charset="-78"/>
                </a:rPr>
                <a:t>ج: </a:t>
              </a:r>
              <a:r>
                <a:rPr lang="fa-IR" altLang="en-US" sz="2000">
                  <a:solidFill>
                    <a:schemeClr val="bg1"/>
                  </a:solidFill>
                  <a:cs typeface="B Homa" panose="00000400000000000000" pitchFamily="2" charset="-78"/>
                </a:rPr>
                <a:t>دوره کهن وش یا </a:t>
              </a:r>
              <a:r>
                <a:rPr lang="en-US" altLang="en-US" sz="2000">
                  <a:solidFill>
                    <a:schemeClr val="bg1"/>
                  </a:solidFill>
                  <a:cs typeface="B Homa" panose="00000400000000000000" pitchFamily="2" charset="-78"/>
                </a:rPr>
                <a:t>Archaic</a:t>
              </a:r>
              <a:r>
                <a:rPr lang="fa-IR" altLang="en-US" sz="2000">
                  <a:solidFill>
                    <a:schemeClr val="bg1"/>
                  </a:solidFill>
                  <a:cs typeface="B Homa" panose="00000400000000000000" pitchFamily="2" charset="-78"/>
                </a:rPr>
                <a:t> </a:t>
              </a:r>
              <a:r>
                <a:rPr lang="fa-IR" altLang="en-US" sz="2000" b="1">
                  <a:solidFill>
                    <a:srgbClr val="FF0000"/>
                  </a:solidFill>
                  <a:cs typeface="B Homa" panose="00000400000000000000" pitchFamily="2" charset="-78"/>
                </a:rPr>
                <a:t>(اواخر سده هفتم تا سال 480ق.م)</a:t>
              </a:r>
            </a:p>
            <a:p>
              <a:pPr algn="r" rtl="1" eaLnBrk="1" hangingPunct="1">
                <a:lnSpc>
                  <a:spcPct val="150000"/>
                </a:lnSpc>
              </a:pPr>
              <a:r>
                <a:rPr lang="fa-IR" altLang="en-US" sz="2000" b="1">
                  <a:solidFill>
                    <a:schemeClr val="bg1"/>
                  </a:solidFill>
                  <a:cs typeface="B Homa" panose="00000400000000000000" pitchFamily="2" charset="-78"/>
                </a:rPr>
                <a:t>د: </a:t>
              </a:r>
              <a:r>
                <a:rPr lang="fa-IR" altLang="en-US" sz="2000">
                  <a:solidFill>
                    <a:schemeClr val="bg1"/>
                  </a:solidFill>
                  <a:cs typeface="B Homa" panose="00000400000000000000" pitchFamily="2" charset="-78"/>
                </a:rPr>
                <a:t>دوره کلاسیک </a:t>
              </a:r>
              <a:r>
                <a:rPr lang="en-US" altLang="en-US" sz="2000">
                  <a:solidFill>
                    <a:schemeClr val="bg1"/>
                  </a:solidFill>
                  <a:cs typeface="B Homa" panose="00000400000000000000" pitchFamily="2" charset="-78"/>
                </a:rPr>
                <a:t>Classic</a:t>
              </a:r>
              <a:r>
                <a:rPr lang="fa-IR" altLang="en-US" sz="2000">
                  <a:solidFill>
                    <a:schemeClr val="bg1"/>
                  </a:solidFill>
                  <a:cs typeface="B Homa" panose="00000400000000000000" pitchFamily="2" charset="-78"/>
                </a:rPr>
                <a:t> </a:t>
              </a:r>
              <a:r>
                <a:rPr lang="fa-IR" altLang="en-US" sz="2000" b="1">
                  <a:solidFill>
                    <a:srgbClr val="FF0000"/>
                  </a:solidFill>
                  <a:cs typeface="B Homa" panose="00000400000000000000" pitchFamily="2" charset="-78"/>
                </a:rPr>
                <a:t>( 480 تا 336ق.م)</a:t>
              </a:r>
            </a:p>
            <a:p>
              <a:pPr algn="r" rtl="1" eaLnBrk="1" hangingPunct="1">
                <a:lnSpc>
                  <a:spcPct val="150000"/>
                </a:lnSpc>
              </a:pPr>
              <a:r>
                <a:rPr lang="fa-IR" altLang="en-US" sz="2000">
                  <a:solidFill>
                    <a:schemeClr val="bg1"/>
                  </a:solidFill>
                  <a:cs typeface="B Homa" panose="00000400000000000000" pitchFamily="2" charset="-78"/>
                </a:rPr>
                <a:t>ه: دوره یونانی مآبی </a:t>
              </a:r>
              <a:r>
                <a:rPr lang="en-US" altLang="en-US" sz="2000">
                  <a:solidFill>
                    <a:schemeClr val="bg1"/>
                  </a:solidFill>
                  <a:cs typeface="B Homa" panose="00000400000000000000" pitchFamily="2" charset="-78"/>
                </a:rPr>
                <a:t>Hellenistic</a:t>
              </a:r>
              <a:r>
                <a:rPr lang="fa-IR" altLang="en-US" sz="2000">
                  <a:solidFill>
                    <a:schemeClr val="bg1"/>
                  </a:solidFill>
                  <a:cs typeface="B Homa" panose="00000400000000000000" pitchFamily="2" charset="-78"/>
                </a:rPr>
                <a:t> </a:t>
              </a:r>
              <a:r>
                <a:rPr lang="fa-IR" altLang="en-US" sz="2000" b="1">
                  <a:solidFill>
                    <a:srgbClr val="FF0000"/>
                  </a:solidFill>
                  <a:cs typeface="B Homa" panose="00000400000000000000" pitchFamily="2" charset="-78"/>
                </a:rPr>
                <a:t>(323 تا 27ق.م)</a:t>
              </a:r>
              <a:endParaRPr lang="en-US" altLang="en-US" sz="2000" b="1">
                <a:solidFill>
                  <a:srgbClr val="FF0000"/>
                </a:solidFill>
                <a:cs typeface="B Homa" panose="00000400000000000000" pitchFamily="2" charset="-78"/>
              </a:endParaRPr>
            </a:p>
          </p:txBody>
        </p:sp>
        <p:pic>
          <p:nvPicPr>
            <p:cNvPr id="38917" name="Picture 2" descr="olympie9"/>
            <p:cNvPicPr>
              <a:picLocks noChangeAspect="1" noChangeArrowheads="1"/>
            </p:cNvPicPr>
            <p:nvPr/>
          </p:nvPicPr>
          <p:blipFill>
            <a:blip r:embed="rId3">
              <a:lum contrast="30000"/>
              <a:extLst>
                <a:ext uri="{28A0092B-C50C-407E-A947-70E740481C1C}">
                  <a14:useLocalDpi xmlns:a14="http://schemas.microsoft.com/office/drawing/2010/main" val="0"/>
                </a:ext>
              </a:extLst>
            </a:blip>
            <a:srcRect/>
            <a:stretch>
              <a:fillRect/>
            </a:stretch>
          </p:blipFill>
          <p:spPr bwMode="auto">
            <a:xfrm>
              <a:off x="857224" y="4286256"/>
              <a:ext cx="928688" cy="1637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8" name="Group 3"/>
          <p:cNvGrpSpPr>
            <a:grpSpLocks/>
          </p:cNvGrpSpPr>
          <p:nvPr/>
        </p:nvGrpSpPr>
        <p:grpSpPr bwMode="auto">
          <a:xfrm>
            <a:off x="714375" y="1485900"/>
            <a:ext cx="7715250" cy="3362325"/>
            <a:chOff x="714348" y="1071546"/>
            <a:chExt cx="7715304" cy="3362064"/>
          </a:xfrm>
        </p:grpSpPr>
        <p:sp>
          <p:nvSpPr>
            <p:cNvPr id="39939" name="TextBox 1"/>
            <p:cNvSpPr txBox="1">
              <a:spLocks noChangeArrowheads="1"/>
            </p:cNvSpPr>
            <p:nvPr/>
          </p:nvSpPr>
          <p:spPr bwMode="auto">
            <a:xfrm>
              <a:off x="785786" y="1071546"/>
              <a:ext cx="642942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a:solidFill>
                    <a:schemeClr val="bg1"/>
                  </a:solidFill>
                </a:rPr>
                <a:t>Geometric Period</a:t>
              </a:r>
            </a:p>
          </p:txBody>
        </p:sp>
        <p:sp>
          <p:nvSpPr>
            <p:cNvPr id="39940" name="TextBox 2"/>
            <p:cNvSpPr txBox="1">
              <a:spLocks noChangeArrowheads="1"/>
            </p:cNvSpPr>
            <p:nvPr/>
          </p:nvSpPr>
          <p:spPr bwMode="auto">
            <a:xfrm>
              <a:off x="714348" y="1571612"/>
              <a:ext cx="7715304" cy="2861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400">
                  <a:solidFill>
                    <a:schemeClr val="bg1"/>
                  </a:solidFill>
                  <a:cs typeface="B Homa" panose="00000400000000000000" pitchFamily="2" charset="-78"/>
                </a:rPr>
                <a:t>پس از قرن 800ق.م، یونان از دوران تاریکی بیرون می آید و تمدن یونان با سرعتی شگرف شکل می گیرد. </a:t>
              </a:r>
            </a:p>
            <a:p>
              <a:pPr algn="just" rtl="1" eaLnBrk="1" hangingPunct="1">
                <a:lnSpc>
                  <a:spcPct val="150000"/>
                </a:lnSpc>
              </a:pPr>
              <a:r>
                <a:rPr lang="fa-IR" altLang="en-US" sz="2400">
                  <a:solidFill>
                    <a:schemeClr val="bg1"/>
                  </a:solidFill>
                  <a:cs typeface="B Homa" panose="00000400000000000000" pitchFamily="2" charset="-78"/>
                </a:rPr>
                <a:t>قدیمی ترین سند تاریخی از سرزمین یونان باستان بعد از دوران تاریکی، </a:t>
              </a:r>
              <a:r>
                <a:rPr lang="fa-IR" altLang="en-US" sz="2400" b="1">
                  <a:solidFill>
                    <a:srgbClr val="C00000"/>
                  </a:solidFill>
                  <a:cs typeface="B Homa" panose="00000400000000000000" pitchFamily="2" charset="-78"/>
                </a:rPr>
                <a:t>مربوط به 776ق.م</a:t>
              </a:r>
              <a:r>
                <a:rPr lang="fa-IR" altLang="en-US" sz="2400" b="1">
                  <a:solidFill>
                    <a:schemeClr val="bg1"/>
                  </a:solidFill>
                  <a:cs typeface="B Homa" panose="00000400000000000000" pitchFamily="2" charset="-78"/>
                </a:rPr>
                <a:t> </a:t>
              </a:r>
              <a:r>
                <a:rPr lang="fa-IR" altLang="en-US" sz="2400">
                  <a:solidFill>
                    <a:schemeClr val="bg1"/>
                  </a:solidFill>
                  <a:cs typeface="B Homa" panose="00000400000000000000" pitchFamily="2" charset="-78"/>
                </a:rPr>
                <a:t>است که آغاز تاریخ مستند یونان به شمار می آید و مربوط به </a:t>
              </a:r>
              <a:r>
                <a:rPr lang="fa-IR" altLang="en-US" sz="2400" u="sng">
                  <a:solidFill>
                    <a:schemeClr val="bg1"/>
                  </a:solidFill>
                  <a:cs typeface="B Homa" panose="00000400000000000000" pitchFamily="2" charset="-78"/>
                </a:rPr>
                <a:t>تاسیس بازیهای المپیک </a:t>
              </a:r>
              <a:r>
                <a:rPr lang="fa-IR" altLang="en-US" sz="2400">
                  <a:solidFill>
                    <a:schemeClr val="bg1"/>
                  </a:solidFill>
                  <a:cs typeface="B Homa" panose="00000400000000000000" pitchFamily="2" charset="-78"/>
                </a:rPr>
                <a:t>در این تاریخ است.</a:t>
              </a:r>
            </a:p>
          </p:txBody>
        </p:sp>
      </p:gr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p:cNvSpPr>
            <a:spLocks noChangeArrowheads="1"/>
          </p:cNvSpPr>
          <p:nvPr/>
        </p:nvSpPr>
        <p:spPr bwMode="auto">
          <a:xfrm>
            <a:off x="428625" y="928688"/>
            <a:ext cx="8358188"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400">
                <a:solidFill>
                  <a:schemeClr val="bg1"/>
                </a:solidFill>
                <a:cs typeface="B Homa" panose="00000400000000000000" pitchFamily="2" charset="-78"/>
              </a:rPr>
              <a:t>در</a:t>
            </a:r>
            <a:r>
              <a:rPr lang="en-US" altLang="en-US" sz="2400">
                <a:solidFill>
                  <a:schemeClr val="bg1"/>
                </a:solidFill>
                <a:cs typeface="B Homa" panose="00000400000000000000" pitchFamily="2" charset="-78"/>
              </a:rPr>
              <a:t> </a:t>
            </a:r>
            <a:r>
              <a:rPr lang="fa-IR" altLang="en-US" sz="2400">
                <a:solidFill>
                  <a:schemeClr val="bg1"/>
                </a:solidFill>
                <a:cs typeface="B Homa" panose="00000400000000000000" pitchFamily="2" charset="-78"/>
              </a:rPr>
              <a:t>سبک هندسی شیوه ای تازه بود که حتی </a:t>
            </a:r>
            <a:r>
              <a:rPr lang="fa-IR" altLang="en-US" sz="2400">
                <a:solidFill>
                  <a:srgbClr val="FF0000"/>
                </a:solidFill>
                <a:cs typeface="B Homa" panose="00000400000000000000" pitchFamily="2" charset="-78"/>
              </a:rPr>
              <a:t>خاصیتی بدوی </a:t>
            </a:r>
            <a:r>
              <a:rPr lang="fa-IR" altLang="en-US" sz="2400">
                <a:solidFill>
                  <a:schemeClr val="bg1"/>
                </a:solidFill>
                <a:cs typeface="B Homa" panose="00000400000000000000" pitchFamily="2" charset="-78"/>
              </a:rPr>
              <a:t>داشت. مهمترین و فراوانترین آثار بدست آمده از این دوره، </a:t>
            </a:r>
            <a:r>
              <a:rPr lang="fa-IR" altLang="en-US" sz="2400" u="sng">
                <a:solidFill>
                  <a:schemeClr val="bg1"/>
                </a:solidFill>
                <a:cs typeface="B Homa" panose="00000400000000000000" pitchFamily="2" charset="-78"/>
              </a:rPr>
              <a:t>سفالینه هایی با نقوش ساده و هندسی است. </a:t>
            </a:r>
            <a:r>
              <a:rPr lang="fa-IR" altLang="en-US" sz="2400">
                <a:solidFill>
                  <a:schemeClr val="bg1"/>
                </a:solidFill>
                <a:cs typeface="B Homa" panose="00000400000000000000" pitchFamily="2" charset="-78"/>
              </a:rPr>
              <a:t>همچنین از دوره هندسی، بت های کوچک که با روشی خامدستانه ساخته شدند موجود است.</a:t>
            </a:r>
          </a:p>
          <a:p>
            <a:pPr algn="just" rtl="1" eaLnBrk="1" hangingPunct="1">
              <a:lnSpc>
                <a:spcPct val="150000"/>
              </a:lnSpc>
            </a:pPr>
            <a:r>
              <a:rPr lang="fa-IR" altLang="en-US" sz="2400">
                <a:solidFill>
                  <a:schemeClr val="bg1"/>
                </a:solidFill>
                <a:cs typeface="B Homa" panose="00000400000000000000" pitchFamily="2" charset="-78"/>
              </a:rPr>
              <a:t>این دوره با استفاده از اشکال ساده هندسی چون مربع ، مستطیل ، لوزی ، دایره ، و سطوح شطرنجی و زیکزاک و......آغاز شد. رفته رفته تصاویر انسانها نیز ظاهر گشت لیکن این تصاویر نیز مبانی هندسی داشتند یعنی اغلب از اشکال خلاصه شده هندسی پدید آمده بودند . به واسطه استفاده مکرر از طرحهایی این چنین این عصر را </a:t>
            </a:r>
            <a:r>
              <a:rPr lang="fa-IR" altLang="en-US" sz="2400" b="1">
                <a:solidFill>
                  <a:srgbClr val="FF0000"/>
                </a:solidFill>
                <a:cs typeface="B Homa" panose="00000400000000000000" pitchFamily="2" charset="-78"/>
              </a:rPr>
              <a:t>«دوره هندسی» </a:t>
            </a:r>
            <a:r>
              <a:rPr lang="fa-IR" altLang="en-US" sz="2400">
                <a:solidFill>
                  <a:schemeClr val="bg1"/>
                </a:solidFill>
                <a:cs typeface="B Homa" panose="00000400000000000000" pitchFamily="2" charset="-78"/>
              </a:rPr>
              <a:t>نام نهادند</a:t>
            </a:r>
            <a:endParaRPr lang="en-US" altLang="en-US" sz="2400">
              <a:solidFill>
                <a:schemeClr val="bg1"/>
              </a:solidFill>
              <a:cs typeface="B Homa" panose="00000400000000000000" pitchFamily="2" charset="-78"/>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Box 1"/>
          <p:cNvSpPr txBox="1">
            <a:spLocks noChangeArrowheads="1"/>
          </p:cNvSpPr>
          <p:nvPr/>
        </p:nvSpPr>
        <p:spPr bwMode="auto">
          <a:xfrm>
            <a:off x="7072313" y="1357313"/>
            <a:ext cx="1500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fa-IR" altLang="en-US">
                <a:solidFill>
                  <a:schemeClr val="bg1"/>
                </a:solidFill>
                <a:cs typeface="B Homa" panose="00000400000000000000" pitchFamily="2" charset="-78"/>
              </a:rPr>
              <a:t>سفالینه دیپولون</a:t>
            </a:r>
            <a:endParaRPr lang="en-US" altLang="en-US">
              <a:solidFill>
                <a:schemeClr val="bg1"/>
              </a:solidFill>
              <a:cs typeface="B Homa" panose="00000400000000000000" pitchFamily="2" charset="-78"/>
            </a:endParaRPr>
          </a:p>
        </p:txBody>
      </p:sp>
      <p:pic>
        <p:nvPicPr>
          <p:cNvPr id="41987" name="Picture 2" descr="Greek17.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43125" y="92075"/>
            <a:ext cx="4740275" cy="662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785813" y="928688"/>
            <a:ext cx="24161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a:solidFill>
                  <a:schemeClr val="bg1"/>
                </a:solidFill>
                <a:cs typeface="B Homa" panose="00000400000000000000" pitchFamily="2" charset="-78"/>
              </a:rPr>
              <a:t>Oriental zing period </a:t>
            </a:r>
            <a:endParaRPr lang="en-US" altLang="en-US" b="1"/>
          </a:p>
        </p:txBody>
      </p:sp>
      <p:sp>
        <p:nvSpPr>
          <p:cNvPr id="43011" name="TextBox 2"/>
          <p:cNvSpPr txBox="1">
            <a:spLocks noChangeArrowheads="1"/>
          </p:cNvSpPr>
          <p:nvPr/>
        </p:nvSpPr>
        <p:spPr bwMode="auto">
          <a:xfrm>
            <a:off x="500063" y="1571625"/>
            <a:ext cx="7929562"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400">
                <a:solidFill>
                  <a:schemeClr val="bg1"/>
                </a:solidFill>
                <a:cs typeface="B Homa" panose="00000400000000000000" pitchFamily="2" charset="-78"/>
              </a:rPr>
              <a:t>در طول </a:t>
            </a:r>
            <a:r>
              <a:rPr lang="fa-IR" altLang="en-US" sz="2400" u="sng">
                <a:solidFill>
                  <a:schemeClr val="bg1"/>
                </a:solidFill>
                <a:cs typeface="B Homa" panose="00000400000000000000" pitchFamily="2" charset="-78"/>
              </a:rPr>
              <a:t>قرن 7ق.م </a:t>
            </a:r>
            <a:r>
              <a:rPr lang="fa-IR" altLang="en-US" sz="2400">
                <a:solidFill>
                  <a:schemeClr val="bg1"/>
                </a:solidFill>
                <a:cs typeface="B Homa" panose="00000400000000000000" pitchFamily="2" charset="-78"/>
              </a:rPr>
              <a:t>مقارن با یونان، امپراتوری های بزرگی مانند آشور نو، بابل، مصر و سرانجام ایران، ارتباطات نزدیکی با یونان برقرار کردند و در پس این ارتباطات فرهنگ یونان تحت تاثیر عوامل گوناگون فرهنگ شرق قرار گرفت. </a:t>
            </a:r>
          </a:p>
          <a:p>
            <a:pPr algn="just" rtl="1" eaLnBrk="1" hangingPunct="1">
              <a:lnSpc>
                <a:spcPct val="150000"/>
              </a:lnSpc>
            </a:pPr>
            <a:r>
              <a:rPr lang="fa-IR" altLang="en-US" sz="2400" u="sng">
                <a:solidFill>
                  <a:schemeClr val="bg1"/>
                </a:solidFill>
                <a:cs typeface="B Homa" panose="00000400000000000000" pitchFamily="2" charset="-78"/>
              </a:rPr>
              <a:t>از این طریق بسیاری از موتیف های هنر شرق به یونان به راه یافت.</a:t>
            </a:r>
          </a:p>
          <a:p>
            <a:pPr algn="just" rtl="1" eaLnBrk="1" hangingPunct="1">
              <a:lnSpc>
                <a:spcPct val="150000"/>
              </a:lnSpc>
            </a:pPr>
            <a:r>
              <a:rPr lang="fa-IR" altLang="en-US" sz="2400">
                <a:solidFill>
                  <a:schemeClr val="bg1"/>
                </a:solidFill>
                <a:cs typeface="B Homa" panose="00000400000000000000" pitchFamily="2" charset="-78"/>
              </a:rPr>
              <a:t>در این دوره موضوعات محدود دوره قبل جای خود را به نقوش و تصویر های پر تحرک شرقی می دهد نقوش حیوانات تخیلی مانند اسفنکس و گریفون بر روی آثار هنری ظاهر شدند. در این دوره در نقوش هنوز جنبه های هندسی به چشم می خورد.</a:t>
            </a:r>
            <a:endParaRPr lang="en-US" altLang="en-US" sz="2400">
              <a:solidFill>
                <a:schemeClr val="bg1"/>
              </a:solidFill>
              <a:cs typeface="B Homa" panose="00000400000000000000" pitchFamily="2" charset="-78"/>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4" name="Group 8"/>
          <p:cNvGrpSpPr>
            <a:grpSpLocks/>
          </p:cNvGrpSpPr>
          <p:nvPr/>
        </p:nvGrpSpPr>
        <p:grpSpPr bwMode="auto">
          <a:xfrm>
            <a:off x="642938" y="785813"/>
            <a:ext cx="7786687" cy="5572125"/>
            <a:chOff x="642910" y="785795"/>
            <a:chExt cx="7786690" cy="5572163"/>
          </a:xfrm>
        </p:grpSpPr>
        <p:sp>
          <p:nvSpPr>
            <p:cNvPr id="44035" name="TextBox 1"/>
            <p:cNvSpPr txBox="1">
              <a:spLocks noChangeArrowheads="1"/>
            </p:cNvSpPr>
            <p:nvPr/>
          </p:nvSpPr>
          <p:spPr bwMode="auto">
            <a:xfrm>
              <a:off x="1357338" y="785795"/>
              <a:ext cx="6929412" cy="369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fa-IR" altLang="en-US" b="1">
                  <a:solidFill>
                    <a:schemeClr val="bg1"/>
                  </a:solidFill>
                  <a:cs typeface="B Homa" panose="00000400000000000000" pitchFamily="2" charset="-78"/>
                </a:rPr>
                <a:t>مجسمه کوروس </a:t>
              </a:r>
              <a:r>
                <a:rPr lang="en-US" altLang="en-US" b="1">
                  <a:solidFill>
                    <a:schemeClr val="bg1"/>
                  </a:solidFill>
                  <a:cs typeface="B Homa" panose="00000400000000000000" pitchFamily="2" charset="-78"/>
                </a:rPr>
                <a:t>Kouros</a:t>
              </a:r>
              <a:r>
                <a:rPr lang="fa-IR" altLang="en-US" b="1">
                  <a:solidFill>
                    <a:schemeClr val="bg1"/>
                  </a:solidFill>
                  <a:cs typeface="B Homa" panose="00000400000000000000" pitchFamily="2" charset="-78"/>
                </a:rPr>
                <a:t>، موزه آتن</a:t>
              </a:r>
              <a:endParaRPr lang="en-US" altLang="en-US" b="1">
                <a:solidFill>
                  <a:schemeClr val="bg1"/>
                </a:solidFill>
                <a:cs typeface="B Homa" panose="00000400000000000000" pitchFamily="2" charset="-78"/>
              </a:endParaRPr>
            </a:p>
          </p:txBody>
        </p:sp>
        <p:sp>
          <p:nvSpPr>
            <p:cNvPr id="57348" name="Rectangle 2"/>
            <p:cNvSpPr>
              <a:spLocks noChangeArrowheads="1"/>
            </p:cNvSpPr>
            <p:nvPr/>
          </p:nvSpPr>
          <p:spPr bwMode="auto">
            <a:xfrm>
              <a:off x="4000473" y="1643051"/>
              <a:ext cx="4429127" cy="4246591"/>
            </a:xfrm>
            <a:prstGeom prst="rect">
              <a:avLst/>
            </a:prstGeom>
            <a:noFill/>
            <a:ln w="9525">
              <a:noFill/>
              <a:miter lim="800000"/>
              <a:headEnd/>
              <a:tailEnd/>
            </a:ln>
          </p:spPr>
          <p:txBody>
            <a:bodyPr>
              <a:spAutoFit/>
            </a:bodyPr>
            <a:lstStyle/>
            <a:p>
              <a:pPr algn="just" rtl="1" eaLnBrk="1" hangingPunct="1">
                <a:lnSpc>
                  <a:spcPct val="150000"/>
                </a:lnSpc>
                <a:defRPr/>
              </a:pPr>
              <a:r>
                <a:rPr lang="fa-IR" sz="2000" dirty="0">
                  <a:solidFill>
                    <a:schemeClr val="bg1"/>
                  </a:solidFill>
                  <a:latin typeface="Arial" charset="0"/>
                  <a:cs typeface="B Homa" panose="00000400000000000000" pitchFamily="2" charset="-78"/>
                </a:rPr>
                <a:t>در دوره خاور مآبی مجسمه سازی یونان باستان آشکارا از مجسمه های مصری سرمشق گرفت. </a:t>
              </a:r>
            </a:p>
            <a:p>
              <a:pPr algn="just" rtl="1" eaLnBrk="1" hangingPunct="1">
                <a:lnSpc>
                  <a:spcPct val="150000"/>
                </a:lnSpc>
                <a:defRPr/>
              </a:pPr>
              <a:endParaRPr lang="fa-IR" sz="2000" dirty="0">
                <a:solidFill>
                  <a:schemeClr val="bg1"/>
                </a:solidFill>
                <a:latin typeface="Arial" charset="0"/>
                <a:cs typeface="B Homa" panose="00000400000000000000" pitchFamily="2" charset="-78"/>
              </a:endParaRPr>
            </a:p>
            <a:p>
              <a:pPr algn="just" rtl="1" eaLnBrk="1" hangingPunct="1">
                <a:lnSpc>
                  <a:spcPct val="150000"/>
                </a:lnSpc>
                <a:defRPr/>
              </a:pPr>
              <a:r>
                <a:rPr lang="fa-IR" sz="2000" b="1" dirty="0">
                  <a:solidFill>
                    <a:schemeClr val="bg1"/>
                  </a:solidFill>
                  <a:latin typeface="Arial" charset="0"/>
                  <a:cs typeface="B Homa" panose="00000400000000000000" pitchFamily="2" charset="-78"/>
                </a:rPr>
                <a:t>خصوصیات مجسمه سازی به سبک مصری:</a:t>
              </a:r>
            </a:p>
            <a:p>
              <a:pPr marL="457200" indent="-457200" algn="just"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عدم وجود تحرک</a:t>
              </a:r>
            </a:p>
            <a:p>
              <a:pPr marL="457200" indent="-457200" algn="just"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استفاده از سنگ هایی با جنس سخت</a:t>
              </a:r>
            </a:p>
            <a:p>
              <a:pPr marL="457200" indent="-457200" algn="just"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 چشم ها یک خط مستقیم را به سمت جلو تعقیب می کنند.</a:t>
              </a:r>
            </a:p>
            <a:p>
              <a:pPr marL="457200" indent="-457200" algn="just"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 بازو ها کاملاً به بدن چسبیده است. </a:t>
              </a:r>
            </a:p>
          </p:txBody>
        </p:sp>
        <p:pic>
          <p:nvPicPr>
            <p:cNvPr id="7" name="Picture 3" descr="C:\Documents and Settings\Arman Massoudi\My Documents\My Pictures\athen\archaic 590-580 bc.jpg"/>
            <p:cNvPicPr>
              <a:picLocks noChangeAspect="1" noChangeArrowheads="1"/>
            </p:cNvPicPr>
            <p:nvPr/>
          </p:nvPicPr>
          <p:blipFill>
            <a:blip r:embed="rId2"/>
            <a:srcRect/>
            <a:stretch>
              <a:fillRect/>
            </a:stretch>
          </p:blipFill>
          <p:spPr bwMode="auto">
            <a:xfrm>
              <a:off x="642910" y="947759"/>
              <a:ext cx="3252726" cy="54101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1833880"/>
            <a:ext cx="9144000" cy="3519085"/>
          </a:xfrm>
        </p:spPr>
        <p:txBody>
          <a:bodyPr>
            <a:noAutofit/>
          </a:bodyPr>
          <a:lstStyle/>
          <a:p>
            <a:pPr algn="r" rtl="1">
              <a:buFont typeface="Wingdings 2" panose="05020102010507070707" pitchFamily="18" charset="2"/>
              <a:buNone/>
              <a:defRPr/>
            </a:pPr>
            <a:r>
              <a:rPr lang="fa-IR" sz="1600" b="1" dirty="0">
                <a:cs typeface="B Mitra" pitchFamily="2" charset="-78"/>
              </a:rPr>
              <a:t>گرفتن گزارشات زیر </a:t>
            </a:r>
            <a:r>
              <a:rPr lang="fa-IR" sz="2000" b="1" dirty="0">
                <a:cs typeface="B Titr" pitchFamily="2" charset="-78"/>
              </a:rPr>
              <a:t>فقط با یک کلیک</a:t>
            </a:r>
            <a:r>
              <a:rPr lang="fa-IR" sz="1600" b="1" dirty="0">
                <a:cs typeface="B Titr" pitchFamily="2" charset="-78"/>
              </a:rPr>
              <a:t>:</a:t>
            </a:r>
            <a:endParaRPr lang="en-US" sz="1600" b="1" dirty="0">
              <a:cs typeface="B Titr" pitchFamily="2" charset="-78"/>
            </a:endParaRPr>
          </a:p>
          <a:p>
            <a:pPr algn="r" rtl="1">
              <a:buFont typeface="Wingdings" pitchFamily="2" charset="2"/>
              <a:buChar char="ü"/>
              <a:defRPr/>
            </a:pPr>
            <a:r>
              <a:rPr lang="fa-IR" sz="1600" b="1" dirty="0">
                <a:cs typeface="B Mitra" pitchFamily="2" charset="-78"/>
              </a:rPr>
              <a:t>گزارش سود و زیان روزانه، هفتگی، ماهانه (کلا هر بازه زمانی دلخواه)، فاکتور به فاکتور و کالا به کالا.</a:t>
            </a:r>
            <a:endParaRPr lang="en-US" sz="1600" b="1" dirty="0">
              <a:cs typeface="B Mitra" pitchFamily="2" charset="-78"/>
            </a:endParaRPr>
          </a:p>
          <a:p>
            <a:pPr algn="r" rtl="1">
              <a:buFont typeface="Wingdings" pitchFamily="2" charset="2"/>
              <a:buChar char="ü"/>
              <a:defRPr/>
            </a:pPr>
            <a:r>
              <a:rPr lang="fa-IR" sz="1600" b="1" dirty="0">
                <a:cs typeface="B Mitra" pitchFamily="2" charset="-78"/>
              </a:rPr>
              <a:t>وضعیت مانده حساب افرادی که با شما طرف حساب هستند(بدهکاران، بستانکاران، کارکنان و ...).</a:t>
            </a:r>
            <a:endParaRPr lang="en-US" sz="1600" b="1" dirty="0">
              <a:cs typeface="B Mitra" pitchFamily="2" charset="-78"/>
            </a:endParaRPr>
          </a:p>
          <a:p>
            <a:pPr algn="r" rtl="1">
              <a:buFont typeface="Wingdings" pitchFamily="2" charset="2"/>
              <a:buChar char="ü"/>
              <a:defRPr/>
            </a:pPr>
            <a:r>
              <a:rPr lang="fa-IR" sz="1600" b="1" dirty="0">
                <a:cs typeface="B Mitra" pitchFamily="2" charset="-78"/>
              </a:rPr>
              <a:t>وضعیت چکهای صادره (پاس شده و پاس نشده) و چکهای دریافتی (موجود و خرج شده).</a:t>
            </a:r>
            <a:endParaRPr lang="en-US" sz="1600" b="1" dirty="0">
              <a:cs typeface="B Mitra" pitchFamily="2" charset="-78"/>
            </a:endParaRPr>
          </a:p>
          <a:p>
            <a:pPr algn="r" rtl="1">
              <a:buFont typeface="Wingdings" pitchFamily="2" charset="2"/>
              <a:buChar char="ü"/>
              <a:defRPr/>
            </a:pPr>
            <a:r>
              <a:rPr lang="fa-IR" sz="1600" b="1" dirty="0">
                <a:cs typeface="B Mitra" pitchFamily="2" charset="-78"/>
              </a:rPr>
              <a:t>وضعیت برگ چکهای مربوط به هر دسته چک تعریف شده.</a:t>
            </a:r>
            <a:endParaRPr lang="en-US" sz="1600" b="1" dirty="0">
              <a:cs typeface="B Mitra" pitchFamily="2" charset="-78"/>
            </a:endParaRPr>
          </a:p>
          <a:p>
            <a:pPr algn="r" rtl="1">
              <a:buFont typeface="Wingdings" pitchFamily="2" charset="2"/>
              <a:buChar char="ü"/>
              <a:defRPr/>
            </a:pPr>
            <a:r>
              <a:rPr lang="fa-IR" sz="1600" b="1" dirty="0">
                <a:cs typeface="B Mitra" pitchFamily="2" charset="-78"/>
              </a:rPr>
              <a:t>وضعیت صندوق و دخل مغازه در هر لحظه از روز.</a:t>
            </a:r>
            <a:endParaRPr lang="en-US" sz="1600" b="1" dirty="0">
              <a:cs typeface="B Mitra" pitchFamily="2" charset="-78"/>
            </a:endParaRPr>
          </a:p>
          <a:p>
            <a:pPr algn="r" rtl="1">
              <a:buFont typeface="Wingdings" pitchFamily="2" charset="2"/>
              <a:buChar char="ü"/>
              <a:defRPr/>
            </a:pPr>
            <a:r>
              <a:rPr lang="fa-IR" sz="1600" b="1" dirty="0">
                <a:cs typeface="B Mitra" pitchFamily="2" charset="-78"/>
              </a:rPr>
              <a:t>وضعیت کالاهای خریداری و فروخته شده و موجودی کالاها.</a:t>
            </a:r>
            <a:endParaRPr lang="en-US" sz="1600" b="1" dirty="0">
              <a:cs typeface="B Mitra" pitchFamily="2" charset="-78"/>
            </a:endParaRPr>
          </a:p>
          <a:p>
            <a:pPr algn="r" rtl="1">
              <a:buFont typeface="Wingdings" pitchFamily="2" charset="2"/>
              <a:buChar char="ü"/>
              <a:defRPr/>
            </a:pPr>
            <a:r>
              <a:rPr lang="fa-IR" sz="1600" b="1" dirty="0">
                <a:cs typeface="B Mitra" pitchFamily="2" charset="-78"/>
              </a:rPr>
              <a:t>و دهها گزارش کاربردی و مورد نیاز شما.</a:t>
            </a:r>
            <a:endParaRPr lang="en-US" sz="1600" b="1" dirty="0">
              <a:cs typeface="B Mitra" pitchFamily="2" charset="-78"/>
            </a:endParaRPr>
          </a:p>
          <a:p>
            <a:pPr algn="r" rtl="1">
              <a:buFont typeface="Wingdings" pitchFamily="2" charset="2"/>
              <a:buChar char="ü"/>
              <a:defRPr/>
            </a:pPr>
            <a:r>
              <a:rPr lang="fa-IR" sz="1600" b="1" dirty="0">
                <a:cs typeface="B Mitra" pitchFamily="2" charset="-78"/>
              </a:rPr>
              <a:t>در دسترس بودن اطلاعات مورد نیاز شما (از قبیل مانده حساب افراد، موجودی کالا و ...) در یک نگاه.</a:t>
            </a:r>
            <a:endParaRPr lang="en-US" sz="1600" b="1" dirty="0">
              <a:cs typeface="B Mitra" pitchFamily="2" charset="-78"/>
            </a:endParaRPr>
          </a:p>
          <a:p>
            <a:pPr algn="r" rtl="1">
              <a:buFont typeface="Wingdings 2" panose="05020102010507070707" pitchFamily="18" charset="2"/>
              <a:buNone/>
              <a:defRPr/>
            </a:pPr>
            <a:endParaRPr lang="en-US" sz="1600" b="1" dirty="0">
              <a:cs typeface="B Mitra" pitchFamily="2" charset="-78"/>
            </a:endParaRPr>
          </a:p>
          <a:p>
            <a:pPr algn="ctr" rtl="1">
              <a:buFont typeface="Wingdings 2" panose="05020102010507070707" pitchFamily="18" charset="2"/>
              <a:buNone/>
              <a:defRPr/>
            </a:pPr>
            <a:r>
              <a:rPr lang="en-US" sz="4000" dirty="0">
                <a:latin typeface="IranNastaliq" pitchFamily="18" charset="0"/>
                <a:cs typeface="IranNastaliq" pitchFamily="18" charset="0"/>
              </a:rPr>
              <a:t>)</a:t>
            </a:r>
            <a:r>
              <a:rPr lang="fa-IR" sz="4000" dirty="0">
                <a:latin typeface="IranNastaliq" pitchFamily="18" charset="0"/>
                <a:cs typeface="IranNastaliq" pitchFamily="18" charset="0"/>
              </a:rPr>
              <a:t>با نرم افزار پریال دیگر به حسابدار نیاز ندارید</a:t>
            </a:r>
            <a:r>
              <a:rPr lang="en-US" sz="4000" dirty="0">
                <a:latin typeface="IranNastaliq" pitchFamily="18" charset="0"/>
                <a:cs typeface="IranNastaliq" pitchFamily="18" charset="0"/>
              </a:rPr>
              <a:t>(</a:t>
            </a:r>
          </a:p>
          <a:p>
            <a:pPr algn="ctr" rtl="1">
              <a:buFont typeface="Wingdings 2" panose="05020102010507070707" pitchFamily="18" charset="2"/>
              <a:buNone/>
              <a:defRPr/>
            </a:pPr>
            <a:r>
              <a:rPr lang="fa-IR" sz="1600" dirty="0">
                <a:cs typeface="B Titr" pitchFamily="2" charset="-78"/>
              </a:rPr>
              <a:t>جهت دریافت اطلاعات بیشتر با شماره 09124492015  تماس حاصل فرمائید.</a:t>
            </a:r>
            <a:endParaRPr lang="en-US" sz="1600" dirty="0">
              <a:cs typeface="B Titr" pitchFamily="2" charset="-78"/>
            </a:endParaRPr>
          </a:p>
          <a:p>
            <a:pPr algn="ctr" rtl="1">
              <a:buFont typeface="Wingdings 2" panose="05020102010507070707" pitchFamily="18" charset="2"/>
              <a:buNone/>
              <a:defRPr/>
            </a:pPr>
            <a:endParaRPr lang="en-US" sz="700" dirty="0">
              <a:cs typeface="B Titr" pitchFamily="2" charset="-78"/>
            </a:endParaRPr>
          </a:p>
          <a:p>
            <a:pPr algn="ctr" rtl="1">
              <a:buFont typeface="Wingdings 2" panose="05020102010507070707" pitchFamily="18" charset="2"/>
              <a:buNone/>
              <a:defRPr/>
            </a:pPr>
            <a:r>
              <a:rPr lang="fa-IR" sz="3600" b="1" dirty="0">
                <a:cs typeface="B Majid Shadow" pitchFamily="2" charset="-78"/>
              </a:rPr>
              <a:t>تفاوت ما پشتیبانی برتر ماست</a:t>
            </a:r>
            <a:endParaRPr lang="en-US" sz="3600" b="1" dirty="0">
              <a:cs typeface="B Majid Shadow" pitchFamily="2" charset="-78"/>
            </a:endParaRPr>
          </a:p>
          <a:p>
            <a:pPr algn="r" rtl="1">
              <a:buFont typeface="Wingdings 2" panose="05020102010507070707" pitchFamily="18" charset="2"/>
              <a:buNone/>
              <a:defRPr/>
            </a:pPr>
            <a:endParaRPr lang="en-US" sz="1600" dirty="0"/>
          </a:p>
        </p:txBody>
      </p:sp>
      <p:sp>
        <p:nvSpPr>
          <p:cNvPr id="17411" name="Rectangle 2"/>
          <p:cNvSpPr>
            <a:spLocks noGrp="1" noRot="1" noChangeArrowheads="1"/>
          </p:cNvSpPr>
          <p:nvPr>
            <p:ph type="title"/>
          </p:nvPr>
        </p:nvSpPr>
        <p:spPr>
          <a:xfrm>
            <a:off x="1339158" y="1124744"/>
            <a:ext cx="6465688" cy="408596"/>
          </a:xfrm>
        </p:spPr>
        <p:txBody>
          <a:bodyPr>
            <a:noAutofit/>
          </a:bodyPr>
          <a:lstStyle/>
          <a:p>
            <a:pPr algn="ctr" rtl="1" eaLnBrk="1" hangingPunct="1"/>
            <a:r>
              <a:rPr lang="fa-IR" altLang="fa-IR" sz="2800" dirty="0">
                <a:cs typeface="B Titr" panose="00000700000000000000" pitchFamily="2" charset="-78"/>
              </a:rPr>
              <a:t>نرم افزار حسابداری و خرید و فروش پریال</a:t>
            </a:r>
            <a:endParaRPr lang="en-US" altLang="fa-IR" sz="2800" dirty="0">
              <a:cs typeface="B Titr" panose="00000700000000000000" pitchFamily="2" charset="-78"/>
            </a:endParaRPr>
          </a:p>
        </p:txBody>
      </p:sp>
    </p:spTree>
    <p:extLst>
      <p:ext uri="{BB962C8B-B14F-4D97-AF65-F5344CB8AC3E}">
        <p14:creationId xmlns:p14="http://schemas.microsoft.com/office/powerpoint/2010/main" val="3889678731"/>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8" name="Group 4"/>
          <p:cNvGrpSpPr>
            <a:grpSpLocks/>
          </p:cNvGrpSpPr>
          <p:nvPr/>
        </p:nvGrpSpPr>
        <p:grpSpPr bwMode="auto">
          <a:xfrm>
            <a:off x="857250" y="357188"/>
            <a:ext cx="7169150" cy="4646612"/>
            <a:chOff x="903388" y="1324261"/>
            <a:chExt cx="7169074" cy="4645695"/>
          </a:xfrm>
        </p:grpSpPr>
        <p:sp>
          <p:nvSpPr>
            <p:cNvPr id="45059" name="Rectangle 2"/>
            <p:cNvSpPr>
              <a:spLocks noChangeArrowheads="1"/>
            </p:cNvSpPr>
            <p:nvPr/>
          </p:nvSpPr>
          <p:spPr bwMode="auto">
            <a:xfrm>
              <a:off x="903388" y="1324261"/>
              <a:ext cx="21684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a:solidFill>
                    <a:srgbClr val="C00000"/>
                  </a:solidFill>
                  <a:latin typeface="Times New Roman" panose="02020603050405020304" pitchFamily="18" charset="0"/>
                  <a:cs typeface="Times New Roman" panose="02020603050405020304" pitchFamily="18" charset="0"/>
                </a:rPr>
                <a:t>Archaic</a:t>
              </a:r>
              <a:r>
                <a:rPr lang="fa-IR" altLang="en-US" sz="2400" b="1">
                  <a:solidFill>
                    <a:srgbClr val="C00000"/>
                  </a:solidFill>
                  <a:latin typeface="Times New Roman" panose="02020603050405020304" pitchFamily="18" charset="0"/>
                  <a:cs typeface="Times New Roman" panose="02020603050405020304" pitchFamily="18" charset="0"/>
                </a:rPr>
                <a:t> </a:t>
              </a:r>
              <a:r>
                <a:rPr lang="en-US" altLang="en-US" sz="2400" b="1">
                  <a:solidFill>
                    <a:srgbClr val="C00000"/>
                  </a:solidFill>
                  <a:latin typeface="Times New Roman" panose="02020603050405020304" pitchFamily="18" charset="0"/>
                  <a:cs typeface="Times New Roman" panose="02020603050405020304" pitchFamily="18" charset="0"/>
                </a:rPr>
                <a:t>Period</a:t>
              </a:r>
            </a:p>
          </p:txBody>
        </p:sp>
        <p:sp>
          <p:nvSpPr>
            <p:cNvPr id="45060" name="Rectangle 3"/>
            <p:cNvSpPr>
              <a:spLocks noChangeArrowheads="1"/>
            </p:cNvSpPr>
            <p:nvPr/>
          </p:nvSpPr>
          <p:spPr bwMode="auto">
            <a:xfrm>
              <a:off x="1071538" y="2000240"/>
              <a:ext cx="7000924" cy="396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400">
                  <a:solidFill>
                    <a:schemeClr val="bg1"/>
                  </a:solidFill>
                  <a:cs typeface="B Homa" panose="00000400000000000000" pitchFamily="2" charset="-78"/>
                </a:rPr>
                <a:t>آرکائیک به معنی قدیمی است. </a:t>
              </a:r>
              <a:r>
                <a:rPr lang="fa-IR" altLang="en-US" sz="2400" u="sng">
                  <a:solidFill>
                    <a:schemeClr val="bg1"/>
                  </a:solidFill>
                  <a:cs typeface="B Homa" panose="00000400000000000000" pitchFamily="2" charset="-78"/>
                </a:rPr>
                <a:t>دوران آرکائیک از اواخر قرن هفتم قبل از میلاد</a:t>
              </a:r>
              <a:r>
                <a:rPr lang="fa-IR" altLang="en-US" sz="2400">
                  <a:solidFill>
                    <a:schemeClr val="bg1"/>
                  </a:solidFill>
                  <a:cs typeface="B Homa" panose="00000400000000000000" pitchFamily="2" charset="-78"/>
                </a:rPr>
                <a:t> در یونان آغاز شد و تا شروع جنگ های ایران و یونان در زمان خشایارشاه هخامنشی(480 ق.م) ادامه یافت</a:t>
              </a:r>
              <a:r>
                <a:rPr lang="en-US" altLang="en-US" sz="2400">
                  <a:solidFill>
                    <a:schemeClr val="bg1"/>
                  </a:solidFill>
                  <a:cs typeface="B Homa" panose="00000400000000000000" pitchFamily="2" charset="-78"/>
                </a:rPr>
                <a:t>.</a:t>
              </a:r>
              <a:r>
                <a:rPr lang="fa-IR" altLang="en-US" sz="2400">
                  <a:solidFill>
                    <a:schemeClr val="bg1"/>
                  </a:solidFill>
                  <a:cs typeface="B Homa" panose="00000400000000000000" pitchFamily="2" charset="-78"/>
                </a:rPr>
                <a:t> </a:t>
              </a:r>
            </a:p>
            <a:p>
              <a:pPr algn="just" rtl="1" eaLnBrk="1" hangingPunct="1">
                <a:lnSpc>
                  <a:spcPct val="150000"/>
                </a:lnSpc>
              </a:pPr>
              <a:r>
                <a:rPr lang="fa-IR" altLang="en-US" sz="2400">
                  <a:solidFill>
                    <a:schemeClr val="bg1"/>
                  </a:solidFill>
                  <a:cs typeface="B Homa" panose="00000400000000000000" pitchFamily="2" charset="-78"/>
                </a:rPr>
                <a:t>جنگ های پارسی در اوایل قرن پنجم ق.م بین ایران و یونان آغاز شد و با نبرد های سال های </a:t>
              </a:r>
              <a:r>
                <a:rPr lang="fa-IR" altLang="en-US" sz="2400" b="1">
                  <a:solidFill>
                    <a:schemeClr val="bg1"/>
                  </a:solidFill>
                  <a:cs typeface="B Homa" panose="00000400000000000000" pitchFamily="2" charset="-78"/>
                </a:rPr>
                <a:t>480 و 479ق.م </a:t>
              </a:r>
              <a:r>
                <a:rPr lang="fa-IR" altLang="en-US" sz="2400">
                  <a:solidFill>
                    <a:schemeClr val="bg1"/>
                  </a:solidFill>
                  <a:cs typeface="B Homa" panose="00000400000000000000" pitchFamily="2" charset="-78"/>
                </a:rPr>
                <a:t>که به پیروزی آتنی ها بر ایرانی ها منجر شد، خاتمه یافت. </a:t>
              </a:r>
              <a:r>
                <a:rPr lang="fa-IR" altLang="en-US" sz="2400">
                  <a:solidFill>
                    <a:srgbClr val="C00000"/>
                  </a:solidFill>
                  <a:cs typeface="B Homa" panose="00000400000000000000" pitchFamily="2" charset="-78"/>
                </a:rPr>
                <a:t>این جنگ ها بدونه شک در توسعه و پیشرفت هنر در دوران آرکائیک، تاثیر گذاشت.</a:t>
              </a:r>
              <a:endParaRPr lang="en-US" altLang="en-US" sz="2400">
                <a:solidFill>
                  <a:srgbClr val="C00000"/>
                </a:solidFill>
                <a:cs typeface="B Homa" panose="00000400000000000000" pitchFamily="2" charset="-78"/>
              </a:endParaRPr>
            </a:p>
          </p:txBody>
        </p:sp>
      </p:gr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Box 1"/>
          <p:cNvSpPr txBox="1">
            <a:spLocks noChangeArrowheads="1"/>
          </p:cNvSpPr>
          <p:nvPr/>
        </p:nvSpPr>
        <p:spPr bwMode="auto">
          <a:xfrm>
            <a:off x="928688" y="857250"/>
            <a:ext cx="7358062" cy="558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400" b="1">
                <a:solidFill>
                  <a:srgbClr val="C00000"/>
                </a:solidFill>
                <a:cs typeface="B Homa" panose="00000400000000000000" pitchFamily="2" charset="-78"/>
              </a:rPr>
              <a:t>معماری</a:t>
            </a:r>
          </a:p>
          <a:p>
            <a:pPr algn="just" rtl="1" eaLnBrk="1" hangingPunct="1">
              <a:lnSpc>
                <a:spcPct val="150000"/>
              </a:lnSpc>
            </a:pPr>
            <a:r>
              <a:rPr lang="fa-IR" altLang="en-US" sz="2400">
                <a:solidFill>
                  <a:schemeClr val="bg1"/>
                </a:solidFill>
                <a:cs typeface="B Homa" panose="00000400000000000000" pitchFamily="2" charset="-78"/>
              </a:rPr>
              <a:t>خصوصیات اصلی معماری یونان باستان، در ساختمان</a:t>
            </a:r>
            <a:r>
              <a:rPr lang="fa-IR" altLang="en-US" sz="2400" u="sng">
                <a:solidFill>
                  <a:schemeClr val="bg1"/>
                </a:solidFill>
                <a:cs typeface="B Homa" panose="00000400000000000000" pitchFamily="2" charset="-78"/>
              </a:rPr>
              <a:t> معابد </a:t>
            </a:r>
            <a:r>
              <a:rPr lang="fa-IR" altLang="en-US" sz="2400">
                <a:solidFill>
                  <a:schemeClr val="bg1"/>
                </a:solidFill>
                <a:cs typeface="B Homa" panose="00000400000000000000" pitchFamily="2" charset="-78"/>
              </a:rPr>
              <a:t>بطور کامل نمود می کرد. در واقع اثر گذارترین بناها معابد بودند. هر دولت شهر دارای یک معبد مرکزی بود که </a:t>
            </a:r>
            <a:r>
              <a:rPr lang="fa-IR" altLang="en-US" sz="2400" u="sng">
                <a:solidFill>
                  <a:schemeClr val="bg1"/>
                </a:solidFill>
                <a:cs typeface="B Homa" panose="00000400000000000000" pitchFamily="2" charset="-78"/>
              </a:rPr>
              <a:t>خزانه </a:t>
            </a:r>
            <a:r>
              <a:rPr lang="fa-IR" altLang="en-US" sz="2400">
                <a:solidFill>
                  <a:schemeClr val="bg1"/>
                </a:solidFill>
                <a:cs typeface="B Homa" panose="00000400000000000000" pitchFamily="2" charset="-78"/>
              </a:rPr>
              <a:t>دولت شهردر آن نگهداری می شد و جشن های با شکوه و رسمی در جوار آن برگزار می گردید. معمولاً معابد بر روی </a:t>
            </a:r>
            <a:r>
              <a:rPr lang="fa-IR" altLang="en-US" sz="2400" u="sng">
                <a:solidFill>
                  <a:schemeClr val="bg1"/>
                </a:solidFill>
                <a:cs typeface="B Homa" panose="00000400000000000000" pitchFamily="2" charset="-78"/>
              </a:rPr>
              <a:t>تپه</a:t>
            </a:r>
            <a:r>
              <a:rPr lang="fa-IR" altLang="en-US" sz="2400">
                <a:solidFill>
                  <a:schemeClr val="bg1"/>
                </a:solidFill>
                <a:cs typeface="B Homa" panose="00000400000000000000" pitchFamily="2" charset="-78"/>
              </a:rPr>
              <a:t> بنا می شد تا از سایر ساختمان های شهر متمایز گردد. این بناها شکل </a:t>
            </a:r>
            <a:r>
              <a:rPr lang="fa-IR" altLang="en-US" sz="2400" u="sng">
                <a:solidFill>
                  <a:schemeClr val="bg1"/>
                </a:solidFill>
                <a:cs typeface="B Homa" panose="00000400000000000000" pitchFamily="2" charset="-78"/>
              </a:rPr>
              <a:t>مربع مستطیل </a:t>
            </a:r>
            <a:r>
              <a:rPr lang="fa-IR" altLang="en-US" sz="2400">
                <a:solidFill>
                  <a:schemeClr val="bg1"/>
                </a:solidFill>
                <a:cs typeface="B Homa" panose="00000400000000000000" pitchFamily="2" charset="-78"/>
              </a:rPr>
              <a:t>داشتند و </a:t>
            </a:r>
            <a:r>
              <a:rPr lang="fa-IR" altLang="en-US" sz="2400" u="sng">
                <a:solidFill>
                  <a:schemeClr val="bg1"/>
                </a:solidFill>
                <a:cs typeface="B Homa" panose="00000400000000000000" pitchFamily="2" charset="-78"/>
              </a:rPr>
              <a:t>سقف شیروانی </a:t>
            </a:r>
            <a:r>
              <a:rPr lang="fa-IR" altLang="en-US" sz="2400">
                <a:solidFill>
                  <a:schemeClr val="bg1"/>
                </a:solidFill>
                <a:cs typeface="B Homa" panose="00000400000000000000" pitchFamily="2" charset="-78"/>
              </a:rPr>
              <a:t>داشتند و در آنها از </a:t>
            </a:r>
            <a:r>
              <a:rPr lang="fa-IR" altLang="en-US" sz="2400" u="sng">
                <a:solidFill>
                  <a:schemeClr val="bg1"/>
                </a:solidFill>
                <a:cs typeface="B Homa" panose="00000400000000000000" pitchFamily="2" charset="-78"/>
              </a:rPr>
              <a:t>ستون های زیاد </a:t>
            </a:r>
            <a:r>
              <a:rPr lang="fa-IR" altLang="en-US" sz="2400">
                <a:solidFill>
                  <a:schemeClr val="bg1"/>
                </a:solidFill>
                <a:cs typeface="B Homa" panose="00000400000000000000" pitchFamily="2" charset="-78"/>
              </a:rPr>
              <a:t>استفاده می شد. دیوار های معبد با نقوش برجسته تزیین می شدند. در مرکز معبد مکانی برای نصب </a:t>
            </a:r>
            <a:r>
              <a:rPr lang="fa-IR" altLang="en-US" sz="2400" u="sng">
                <a:solidFill>
                  <a:schemeClr val="bg1"/>
                </a:solidFill>
                <a:cs typeface="B Homa" panose="00000400000000000000" pitchFamily="2" charset="-78"/>
              </a:rPr>
              <a:t>مجسمه خدا </a:t>
            </a:r>
            <a:r>
              <a:rPr lang="fa-IR" altLang="en-US" sz="2400">
                <a:solidFill>
                  <a:schemeClr val="bg1"/>
                </a:solidFill>
                <a:cs typeface="B Homa" panose="00000400000000000000" pitchFamily="2" charset="-78"/>
              </a:rPr>
              <a:t>در نظر گرفته می شد.</a:t>
            </a:r>
            <a:endParaRPr lang="en-US" altLang="en-US" sz="2400">
              <a:solidFill>
                <a:schemeClr val="bg1"/>
              </a:solidFill>
              <a:cs typeface="B Homa" panose="00000400000000000000" pitchFamily="2" charset="-78"/>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1"/>
          <p:cNvSpPr txBox="1">
            <a:spLocks noChangeArrowheads="1"/>
          </p:cNvSpPr>
          <p:nvPr/>
        </p:nvSpPr>
        <p:spPr bwMode="auto">
          <a:xfrm>
            <a:off x="1214438" y="966788"/>
            <a:ext cx="71437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400" b="1">
                <a:solidFill>
                  <a:srgbClr val="C00000"/>
                </a:solidFill>
                <a:cs typeface="B Homa" panose="00000400000000000000" pitchFamily="2" charset="-78"/>
              </a:rPr>
              <a:t>پورتیکو  </a:t>
            </a:r>
            <a:r>
              <a:rPr lang="fa-IR" altLang="en-US" sz="2000" b="1">
                <a:solidFill>
                  <a:schemeClr val="bg1"/>
                </a:solidFill>
                <a:cs typeface="B Homa" panose="00000400000000000000" pitchFamily="2" charset="-78"/>
              </a:rPr>
              <a:t>      </a:t>
            </a:r>
            <a:r>
              <a:rPr lang="en-US" altLang="en-US" sz="2000" b="1">
                <a:solidFill>
                  <a:schemeClr val="bg1"/>
                </a:solidFill>
                <a:cs typeface="B Homa" panose="00000400000000000000" pitchFamily="2" charset="-78"/>
              </a:rPr>
              <a:t>Portico</a:t>
            </a:r>
          </a:p>
          <a:p>
            <a:pPr algn="just" rtl="1" eaLnBrk="1" hangingPunct="1">
              <a:lnSpc>
                <a:spcPct val="150000"/>
              </a:lnSpc>
            </a:pPr>
            <a:endParaRPr lang="fa-IR" altLang="en-US" sz="2000" b="1">
              <a:solidFill>
                <a:schemeClr val="bg1"/>
              </a:solidFill>
              <a:cs typeface="B Homa" panose="00000400000000000000" pitchFamily="2" charset="-78"/>
            </a:endParaRPr>
          </a:p>
          <a:p>
            <a:pPr algn="just" rtl="1" eaLnBrk="1" hangingPunct="1">
              <a:lnSpc>
                <a:spcPct val="150000"/>
              </a:lnSpc>
            </a:pPr>
            <a:r>
              <a:rPr lang="fa-IR" altLang="en-US" sz="2000" b="1">
                <a:solidFill>
                  <a:schemeClr val="bg1"/>
                </a:solidFill>
                <a:cs typeface="B Homa" panose="00000400000000000000" pitchFamily="2" charset="-78"/>
              </a:rPr>
              <a:t>یونانیان عهد باستان برای گفت و گو و استراحت، در سایه پورتیکوها  جمع می شدند. این ساختمان ها شامل یک یا چند ردیف ستون سقف دار بودند که در کنار معابد  بنا می شدند. ابتدای امر، ستون ها از چوب ساخته  می شد اما به تدریج ستون های مرمری جای آن را گرفت. پورتیکو ها مردم را از پرتو سوزان آفتاب جنوب یونان در امان می داشتند.</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Box 1"/>
          <p:cNvSpPr txBox="1">
            <a:spLocks noChangeArrowheads="1"/>
          </p:cNvSpPr>
          <p:nvPr/>
        </p:nvSpPr>
        <p:spPr bwMode="auto">
          <a:xfrm>
            <a:off x="785813" y="714375"/>
            <a:ext cx="7358062"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400" b="1">
                <a:solidFill>
                  <a:schemeClr val="bg1"/>
                </a:solidFill>
                <a:cs typeface="B Homa" panose="00000400000000000000" pitchFamily="2" charset="-78"/>
              </a:rPr>
              <a:t>نظام های معماری یونان</a:t>
            </a:r>
          </a:p>
          <a:p>
            <a:pPr algn="just" rtl="1" eaLnBrk="1" hangingPunct="1">
              <a:lnSpc>
                <a:spcPct val="150000"/>
              </a:lnSpc>
            </a:pPr>
            <a:r>
              <a:rPr lang="fa-IR" altLang="en-US" sz="2400">
                <a:solidFill>
                  <a:schemeClr val="bg1"/>
                </a:solidFill>
                <a:cs typeface="B Homa" panose="00000400000000000000" pitchFamily="2" charset="-78"/>
              </a:rPr>
              <a:t>در معماری یونان </a:t>
            </a:r>
            <a:r>
              <a:rPr lang="fa-IR" altLang="en-US" sz="2400" u="sng">
                <a:solidFill>
                  <a:schemeClr val="bg1"/>
                </a:solidFill>
                <a:cs typeface="B Homa" panose="00000400000000000000" pitchFamily="2" charset="-78"/>
              </a:rPr>
              <a:t>ستون عنصر اصلی شمرده می شد </a:t>
            </a:r>
            <a:r>
              <a:rPr lang="fa-IR" altLang="en-US" sz="2400">
                <a:solidFill>
                  <a:schemeClr val="bg1"/>
                </a:solidFill>
                <a:cs typeface="B Homa" panose="00000400000000000000" pitchFamily="2" charset="-78"/>
              </a:rPr>
              <a:t>و واحد محاسبه معماری و معیاری بود برای ایحاد تناسب بین اجزا و عناصر معماری.</a:t>
            </a:r>
          </a:p>
          <a:p>
            <a:pPr algn="just" rtl="1" eaLnBrk="1" hangingPunct="1">
              <a:lnSpc>
                <a:spcPct val="150000"/>
              </a:lnSpc>
            </a:pPr>
            <a:r>
              <a:rPr lang="fa-IR" altLang="en-US" sz="2400" u="sng">
                <a:solidFill>
                  <a:schemeClr val="bg1"/>
                </a:solidFill>
                <a:cs typeface="B Homa" panose="00000400000000000000" pitchFamily="2" charset="-78"/>
              </a:rPr>
              <a:t>کلمه نظام و شیوه معماری از سویی </a:t>
            </a:r>
            <a:r>
              <a:rPr lang="fa-IR" altLang="en-US" sz="2400">
                <a:solidFill>
                  <a:schemeClr val="bg1"/>
                </a:solidFill>
                <a:cs typeface="B Homa" panose="00000400000000000000" pitchFamily="2" charset="-78"/>
              </a:rPr>
              <a:t>1.دلالت بر تمام خصوصیات و اصول معماری و 2. از سوی دیگر دلالت بر ویژگی ها و اجزای ستون ها و سرستون ها دارد. </a:t>
            </a:r>
            <a:r>
              <a:rPr lang="fa-IR" altLang="en-US" sz="2400">
                <a:solidFill>
                  <a:srgbClr val="C00000"/>
                </a:solidFill>
                <a:cs typeface="B Homa" panose="00000400000000000000" pitchFamily="2" charset="-78"/>
              </a:rPr>
              <a:t>به طور کلی از حدود 600ق.م تا پایان دوره یونانی مآبی (27ق.م) چهار نوع ستون و سرستون  یا همان نظام معماری در </a:t>
            </a:r>
            <a:r>
              <a:rPr lang="fa-IR" altLang="en-US" sz="2400">
                <a:solidFill>
                  <a:schemeClr val="bg1"/>
                </a:solidFill>
                <a:cs typeface="B Homa" panose="00000400000000000000" pitchFamily="2" charset="-78"/>
              </a:rPr>
              <a:t>یونان متداول بود. از این چهار شیوه، یک شیوه فرعی بود و بعد از مدتی به کلی متروک شد و سه شیوه دیگر، اصیل و رسمی شدند و هنوز هم در معماری استفاده می شوند.</a:t>
            </a:r>
            <a:endParaRPr lang="en-US" altLang="en-US" sz="2400">
              <a:solidFill>
                <a:schemeClr val="bg1"/>
              </a:solidFill>
              <a:cs typeface="B Homa" panose="00000400000000000000" pitchFamily="2" charset="-78"/>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descr="DoricIonicChar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4375" y="214313"/>
            <a:ext cx="7477125" cy="653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pPr>
              <a:defRPr/>
            </a:pPr>
            <a:r>
              <a:rPr lang="en-US"/>
              <a:t>Saeedsun.ir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8" name="Group 3"/>
          <p:cNvGrpSpPr>
            <a:grpSpLocks/>
          </p:cNvGrpSpPr>
          <p:nvPr/>
        </p:nvGrpSpPr>
        <p:grpSpPr bwMode="auto">
          <a:xfrm>
            <a:off x="830263" y="1087438"/>
            <a:ext cx="7316787" cy="4311650"/>
            <a:chOff x="899566" y="857232"/>
            <a:chExt cx="7315772" cy="4311548"/>
          </a:xfrm>
        </p:grpSpPr>
        <p:sp>
          <p:nvSpPr>
            <p:cNvPr id="50179" name="TextBox 1"/>
            <p:cNvSpPr txBox="1">
              <a:spLocks noChangeArrowheads="1"/>
            </p:cNvSpPr>
            <p:nvPr/>
          </p:nvSpPr>
          <p:spPr bwMode="auto">
            <a:xfrm>
              <a:off x="3214678" y="857232"/>
              <a:ext cx="50006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en-US" altLang="en-US" sz="2400">
                  <a:solidFill>
                    <a:srgbClr val="C00000"/>
                  </a:solidFill>
                  <a:cs typeface="B Homa" panose="00000400000000000000" pitchFamily="2" charset="-78"/>
                </a:rPr>
                <a:t>a</a:t>
              </a:r>
              <a:r>
                <a:rPr lang="fa-IR" altLang="en-US" sz="2400">
                  <a:solidFill>
                    <a:srgbClr val="C00000"/>
                  </a:solidFill>
                  <a:cs typeface="B Homa" panose="00000400000000000000" pitchFamily="2" charset="-78"/>
                </a:rPr>
                <a:t>.  شیوه ایولیا  </a:t>
              </a:r>
              <a:r>
                <a:rPr lang="en-US" altLang="en-US" sz="2400">
                  <a:solidFill>
                    <a:srgbClr val="C00000"/>
                  </a:solidFill>
                  <a:cs typeface="B Homa" panose="00000400000000000000" pitchFamily="2" charset="-78"/>
                </a:rPr>
                <a:t>Aeolia</a:t>
              </a:r>
            </a:p>
          </p:txBody>
        </p:sp>
        <p:sp>
          <p:nvSpPr>
            <p:cNvPr id="50180" name="TextBox 2"/>
            <p:cNvSpPr txBox="1">
              <a:spLocks noChangeArrowheads="1"/>
            </p:cNvSpPr>
            <p:nvPr/>
          </p:nvSpPr>
          <p:spPr bwMode="auto">
            <a:xfrm>
              <a:off x="899566" y="1844803"/>
              <a:ext cx="7143800" cy="3323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lnSpc>
                  <a:spcPct val="150000"/>
                </a:lnSpc>
                <a:buFontTx/>
                <a:buAutoNum type="arabicPeriod"/>
              </a:pPr>
              <a:r>
                <a:rPr lang="fa-IR" altLang="en-US" sz="2000">
                  <a:solidFill>
                    <a:schemeClr val="bg1"/>
                  </a:solidFill>
                  <a:cs typeface="B Homa" panose="00000400000000000000" pitchFamily="2" charset="-78"/>
                </a:rPr>
                <a:t>مر بوط به سواحل جنوب غربی آسیای صغیر</a:t>
              </a:r>
            </a:p>
            <a:p>
              <a:pPr algn="r" rtl="1" eaLnBrk="1" hangingPunct="1">
                <a:lnSpc>
                  <a:spcPct val="150000"/>
                </a:lnSpc>
                <a:buFontTx/>
                <a:buAutoNum type="arabicPeriod"/>
              </a:pPr>
              <a:r>
                <a:rPr lang="fa-IR" altLang="en-US" sz="2000">
                  <a:solidFill>
                    <a:schemeClr val="bg1"/>
                  </a:solidFill>
                  <a:cs typeface="B Homa" panose="00000400000000000000" pitchFamily="2" charset="-78"/>
                </a:rPr>
                <a:t>مشتق از شیوه  رسمی ایونی</a:t>
              </a:r>
            </a:p>
            <a:p>
              <a:pPr algn="r" rtl="1" eaLnBrk="1" hangingPunct="1">
                <a:lnSpc>
                  <a:spcPct val="150000"/>
                </a:lnSpc>
                <a:buFontTx/>
                <a:buAutoNum type="arabicPeriod"/>
              </a:pPr>
              <a:r>
                <a:rPr lang="fa-IR" altLang="en-US" sz="2000">
                  <a:solidFill>
                    <a:schemeClr val="bg1"/>
                  </a:solidFill>
                  <a:cs typeface="B Homa" panose="00000400000000000000" pitchFamily="2" charset="-78"/>
                </a:rPr>
                <a:t>احتمالاً اختلاط یافته با معماری سوریه است.</a:t>
              </a:r>
            </a:p>
            <a:p>
              <a:pPr algn="r" rtl="1" eaLnBrk="1" hangingPunct="1">
                <a:lnSpc>
                  <a:spcPct val="150000"/>
                </a:lnSpc>
                <a:buFontTx/>
                <a:buAutoNum type="arabicPeriod"/>
              </a:pPr>
              <a:r>
                <a:rPr lang="fa-IR" altLang="en-US" sz="2000">
                  <a:solidFill>
                    <a:schemeClr val="bg1"/>
                  </a:solidFill>
                  <a:cs typeface="B Homa" panose="00000400000000000000" pitchFamily="2" charset="-78"/>
                </a:rPr>
                <a:t>سرستون متشکل از دو طوماری رو در رو و میله ستونی باریک و بلند در زیر آن است.</a:t>
              </a:r>
            </a:p>
            <a:p>
              <a:pPr algn="r" rtl="1" eaLnBrk="1" hangingPunct="1">
                <a:lnSpc>
                  <a:spcPct val="150000"/>
                </a:lnSpc>
                <a:buFontTx/>
                <a:buAutoNum type="arabicPeriod"/>
              </a:pPr>
              <a:r>
                <a:rPr lang="fa-IR" altLang="en-US" sz="2000">
                  <a:solidFill>
                    <a:schemeClr val="bg1"/>
                  </a:solidFill>
                  <a:cs typeface="B Homa" panose="00000400000000000000" pitchFamily="2" charset="-78"/>
                </a:rPr>
                <a:t>این نوع سرستون مدت کمی در </a:t>
              </a:r>
              <a:r>
                <a:rPr lang="fa-IR" altLang="en-US" sz="2000" u="sng">
                  <a:solidFill>
                    <a:schemeClr val="bg1"/>
                  </a:solidFill>
                  <a:cs typeface="B Homa" panose="00000400000000000000" pitchFamily="2" charset="-78"/>
                </a:rPr>
                <a:t>سده ششم ق.م رواج داشت </a:t>
              </a:r>
              <a:r>
                <a:rPr lang="fa-IR" altLang="en-US" sz="2000">
                  <a:solidFill>
                    <a:schemeClr val="bg1"/>
                  </a:solidFill>
                  <a:cs typeface="B Homa" panose="00000400000000000000" pitchFamily="2" charset="-78"/>
                </a:rPr>
                <a:t>و بعد منسوخ شد.</a:t>
              </a:r>
            </a:p>
          </p:txBody>
        </p:sp>
      </p:gr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DSC0000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00188" y="1500188"/>
            <a:ext cx="5605462" cy="328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0825" y="152400"/>
            <a:ext cx="7500938" cy="6740525"/>
          </a:xfrm>
          <a:prstGeom prst="rect">
            <a:avLst/>
          </a:prstGeom>
          <a:noFill/>
        </p:spPr>
        <p:txBody>
          <a:bodyPr>
            <a:spAutoFit/>
          </a:bodyPr>
          <a:lstStyle/>
          <a:p>
            <a:pPr algn="r" rtl="1" eaLnBrk="1" hangingPunct="1">
              <a:lnSpc>
                <a:spcPct val="150000"/>
              </a:lnSpc>
              <a:defRPr/>
            </a:pPr>
            <a:r>
              <a:rPr lang="en-US" sz="2400" b="1" dirty="0">
                <a:solidFill>
                  <a:srgbClr val="C00000"/>
                </a:solidFill>
                <a:latin typeface="Arial" charset="0"/>
                <a:cs typeface="B Homa" panose="00000400000000000000" pitchFamily="2" charset="-78"/>
              </a:rPr>
              <a:t>b </a:t>
            </a:r>
            <a:r>
              <a:rPr lang="fa-IR" sz="2400" b="1" dirty="0">
                <a:solidFill>
                  <a:srgbClr val="C00000"/>
                </a:solidFill>
                <a:latin typeface="Arial" charset="0"/>
                <a:cs typeface="B Homa" panose="00000400000000000000" pitchFamily="2" charset="-78"/>
              </a:rPr>
              <a:t>.  شیوه دوریک</a:t>
            </a:r>
            <a:r>
              <a:rPr lang="en-US" sz="2400" b="1" dirty="0">
                <a:solidFill>
                  <a:srgbClr val="C00000"/>
                </a:solidFill>
                <a:latin typeface="Arial" charset="0"/>
                <a:cs typeface="B Homa" panose="00000400000000000000" pitchFamily="2" charset="-78"/>
              </a:rPr>
              <a:t>  </a:t>
            </a:r>
            <a:r>
              <a:rPr lang="fa-IR" sz="2400" b="1" dirty="0">
                <a:solidFill>
                  <a:srgbClr val="C00000"/>
                </a:solidFill>
                <a:latin typeface="Arial" charset="0"/>
                <a:cs typeface="B Homa" panose="00000400000000000000" pitchFamily="2" charset="-78"/>
              </a:rPr>
              <a:t> </a:t>
            </a:r>
            <a:r>
              <a:rPr lang="en-US" sz="2400" b="1" dirty="0">
                <a:solidFill>
                  <a:srgbClr val="C00000"/>
                </a:solidFill>
                <a:latin typeface="Arial" charset="0"/>
                <a:cs typeface="B Homa" panose="00000400000000000000" pitchFamily="2" charset="-78"/>
              </a:rPr>
              <a:t> Doric</a:t>
            </a:r>
            <a:endParaRPr lang="fa-IR" sz="2400" b="1" dirty="0">
              <a:solidFill>
                <a:srgbClr val="C00000"/>
              </a:solidFill>
              <a:latin typeface="Arial" charset="0"/>
              <a:cs typeface="B Homa" panose="00000400000000000000" pitchFamily="2" charset="-78"/>
            </a:endParaRPr>
          </a:p>
          <a:p>
            <a:pPr marL="457200" indent="-457200" algn="r" rtl="1" eaLnBrk="1" hangingPunct="1">
              <a:lnSpc>
                <a:spcPct val="150000"/>
              </a:lnSpc>
              <a:buFontTx/>
              <a:buAutoNum type="arabicPeriod"/>
              <a:defRPr/>
            </a:pPr>
            <a:r>
              <a:rPr lang="fa-IR" sz="2400" dirty="0">
                <a:solidFill>
                  <a:schemeClr val="bg1"/>
                </a:solidFill>
                <a:latin typeface="Arial" charset="0"/>
                <a:cs typeface="B Homa" panose="00000400000000000000" pitchFamily="2" charset="-78"/>
              </a:rPr>
              <a:t>این سبک </a:t>
            </a:r>
            <a:r>
              <a:rPr lang="fa-IR" sz="2400" u="sng" dirty="0">
                <a:solidFill>
                  <a:schemeClr val="bg1"/>
                </a:solidFill>
                <a:latin typeface="Arial" charset="0"/>
                <a:cs typeface="B Homa" panose="00000400000000000000" pitchFamily="2" charset="-78"/>
              </a:rPr>
              <a:t>از 630ق.م</a:t>
            </a:r>
            <a:r>
              <a:rPr lang="fa-IR" sz="2400" dirty="0">
                <a:solidFill>
                  <a:schemeClr val="bg1"/>
                </a:solidFill>
                <a:latin typeface="Arial" charset="0"/>
                <a:cs typeface="B Homa" panose="00000400000000000000" pitchFamily="2" charset="-78"/>
              </a:rPr>
              <a:t> در مرکز یونان مرسوم شد.</a:t>
            </a:r>
          </a:p>
          <a:p>
            <a:pPr marL="457200" indent="-457200" algn="r" rtl="1" eaLnBrk="1" hangingPunct="1">
              <a:lnSpc>
                <a:spcPct val="150000"/>
              </a:lnSpc>
              <a:buFontTx/>
              <a:buAutoNum type="arabicPeriod"/>
              <a:defRPr/>
            </a:pPr>
            <a:r>
              <a:rPr lang="fa-IR" sz="2400" dirty="0">
                <a:solidFill>
                  <a:schemeClr val="bg1"/>
                </a:solidFill>
                <a:latin typeface="Arial" charset="0"/>
                <a:cs typeface="B Homa" panose="00000400000000000000" pitchFamily="2" charset="-78"/>
              </a:rPr>
              <a:t>از ویژگی های این سبک سادگی و صلابت آن است. </a:t>
            </a:r>
          </a:p>
          <a:p>
            <a:pPr marL="457200" indent="-457200" algn="r" rtl="1" eaLnBrk="1" hangingPunct="1">
              <a:lnSpc>
                <a:spcPct val="150000"/>
              </a:lnSpc>
              <a:buFontTx/>
              <a:buAutoNum type="arabicPeriod"/>
              <a:defRPr/>
            </a:pPr>
            <a:r>
              <a:rPr lang="fa-IR" sz="2400" dirty="0">
                <a:solidFill>
                  <a:schemeClr val="bg1"/>
                </a:solidFill>
                <a:latin typeface="Arial" charset="0"/>
                <a:cs typeface="B Homa" panose="00000400000000000000" pitchFamily="2" charset="-78"/>
              </a:rPr>
              <a:t>بدنه ستون ها کوتاه و کلفت است و از پایین به بالا از قطر آن کم می شود. تعداد شیارها قاشقی بدنه ستون ها از 24 تا 116 عدد متغیر بود.</a:t>
            </a:r>
          </a:p>
          <a:p>
            <a:pPr marL="457200" indent="-457200" algn="r" rtl="1" eaLnBrk="1" hangingPunct="1">
              <a:lnSpc>
                <a:spcPct val="150000"/>
              </a:lnSpc>
              <a:buFontTx/>
              <a:buAutoNum type="arabicPeriod"/>
              <a:defRPr/>
            </a:pPr>
            <a:r>
              <a:rPr lang="fa-IR" sz="2400" dirty="0">
                <a:solidFill>
                  <a:schemeClr val="bg1"/>
                </a:solidFill>
                <a:latin typeface="Arial" charset="0"/>
                <a:cs typeface="B Homa" panose="00000400000000000000" pitchFamily="2" charset="-78"/>
              </a:rPr>
              <a:t>سرستون ها مدور و ساده است که به بالشتی معروف است.</a:t>
            </a:r>
          </a:p>
          <a:p>
            <a:pPr marL="457200" indent="-457200" algn="r" rtl="1" eaLnBrk="1" hangingPunct="1">
              <a:lnSpc>
                <a:spcPct val="150000"/>
              </a:lnSpc>
              <a:buFontTx/>
              <a:buAutoNum type="arabicPeriod"/>
              <a:defRPr/>
            </a:pPr>
            <a:r>
              <a:rPr lang="fa-IR" sz="2400" dirty="0">
                <a:solidFill>
                  <a:schemeClr val="bg1"/>
                </a:solidFill>
                <a:latin typeface="Arial" charset="0"/>
                <a:cs typeface="B Homa" panose="00000400000000000000" pitchFamily="2" charset="-78"/>
              </a:rPr>
              <a:t>بر روی سرستون ها فرسب (سه ترکی) و بالای آن افریز قرار می گیرد.</a:t>
            </a:r>
          </a:p>
          <a:p>
            <a:pPr marL="457200" indent="-457200" algn="r" rtl="1" eaLnBrk="1" hangingPunct="1">
              <a:lnSpc>
                <a:spcPct val="150000"/>
              </a:lnSpc>
              <a:buFontTx/>
              <a:buAutoNum type="arabicPeriod"/>
              <a:defRPr/>
            </a:pPr>
            <a:r>
              <a:rPr lang="fa-IR" sz="2400" dirty="0">
                <a:solidFill>
                  <a:schemeClr val="bg1"/>
                </a:solidFill>
                <a:latin typeface="Arial" charset="0"/>
                <a:cs typeface="B Homa" panose="00000400000000000000" pitchFamily="2" charset="-78"/>
              </a:rPr>
              <a:t>در افریز های سبک دوریک نقوش برجسته اندک و تک نقش های کوچک استفاده می شد.</a:t>
            </a:r>
          </a:p>
          <a:p>
            <a:pPr marL="457200" indent="-457200" algn="r" rtl="1" eaLnBrk="1" hangingPunct="1">
              <a:lnSpc>
                <a:spcPct val="150000"/>
              </a:lnSpc>
              <a:buFontTx/>
              <a:buAutoNum type="arabicPeriod"/>
              <a:defRPr/>
            </a:pPr>
            <a:r>
              <a:rPr lang="fa-IR" sz="2400" dirty="0">
                <a:solidFill>
                  <a:schemeClr val="bg1"/>
                </a:solidFill>
                <a:latin typeface="Arial" charset="0"/>
                <a:cs typeface="B Homa" panose="00000400000000000000" pitchFamily="2" charset="-78"/>
              </a:rPr>
              <a:t>بهترین نمونه این سبک معبد هرا در المپ است.</a:t>
            </a:r>
            <a:endParaRPr lang="en-US" sz="2400" b="1" dirty="0">
              <a:solidFill>
                <a:srgbClr val="C00000"/>
              </a:solidFill>
              <a:latin typeface="Arial" charset="0"/>
              <a:cs typeface="B Homa" panose="00000400000000000000" pitchFamily="2" charset="-78"/>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Picture 1" descr="hera3.jpg"/>
          <p:cNvSpPr>
            <a:spLocks noChangeAspect="1"/>
          </p:cNvSpPr>
          <p:nvPr/>
        </p:nvSpPr>
        <p:spPr bwMode="auto">
          <a:xfrm>
            <a:off x="357188" y="642938"/>
            <a:ext cx="8278812" cy="521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chemeClr val="bg1"/>
              </a:solidFill>
            </a:endParaRPr>
          </a:p>
        </p:txBody>
      </p:sp>
      <p:sp>
        <p:nvSpPr>
          <p:cNvPr id="53251" name="Picture 4" descr="H:\text\Greec\image\image\hera2.jpg"/>
          <p:cNvSpPr>
            <a:spLocks noChangeAspect="1" noChangeArrowheads="1"/>
          </p:cNvSpPr>
          <p:nvPr/>
        </p:nvSpPr>
        <p:spPr bwMode="auto">
          <a:xfrm>
            <a:off x="-304800" y="-228600"/>
            <a:ext cx="97536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schemeClr val="bg1"/>
              </a:solidFill>
            </a:endParaRPr>
          </a:p>
        </p:txBody>
      </p:sp>
      <p:pic>
        <p:nvPicPr>
          <p:cNvPr id="53252" name="Picture 3" descr="hera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1214438"/>
            <a:ext cx="6991350" cy="440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850" y="214313"/>
            <a:ext cx="7343775" cy="6556375"/>
          </a:xfrm>
          <a:prstGeom prst="rect">
            <a:avLst/>
          </a:prstGeom>
          <a:noFill/>
        </p:spPr>
        <p:txBody>
          <a:bodyPr>
            <a:spAutoFit/>
          </a:bodyPr>
          <a:lstStyle/>
          <a:p>
            <a:pPr algn="r" rtl="1" eaLnBrk="1" hangingPunct="1">
              <a:defRPr/>
            </a:pPr>
            <a:r>
              <a:rPr lang="en-US" sz="2400" b="1" dirty="0">
                <a:solidFill>
                  <a:srgbClr val="C00000"/>
                </a:solidFill>
                <a:latin typeface="Arial" charset="0"/>
                <a:cs typeface="B Homa" panose="00000400000000000000" pitchFamily="2" charset="-78"/>
              </a:rPr>
              <a:t>c</a:t>
            </a:r>
            <a:r>
              <a:rPr lang="fa-IR" sz="2400" b="1" dirty="0">
                <a:solidFill>
                  <a:srgbClr val="C00000"/>
                </a:solidFill>
                <a:latin typeface="Arial" charset="0"/>
                <a:cs typeface="B Homa" panose="00000400000000000000" pitchFamily="2" charset="-78"/>
              </a:rPr>
              <a:t>. شیوه ایونیک </a:t>
            </a:r>
            <a:r>
              <a:rPr lang="en-US" sz="2400" b="1" dirty="0">
                <a:solidFill>
                  <a:srgbClr val="C00000"/>
                </a:solidFill>
                <a:latin typeface="Arial" charset="0"/>
                <a:cs typeface="B Homa" panose="00000400000000000000" pitchFamily="2" charset="-78"/>
              </a:rPr>
              <a:t>  </a:t>
            </a:r>
            <a:r>
              <a:rPr lang="fa-IR" sz="2400" b="1" dirty="0">
                <a:solidFill>
                  <a:srgbClr val="C00000"/>
                </a:solidFill>
                <a:latin typeface="Arial" charset="0"/>
                <a:cs typeface="B Homa" panose="00000400000000000000" pitchFamily="2" charset="-78"/>
              </a:rPr>
              <a:t>   </a:t>
            </a:r>
            <a:r>
              <a:rPr lang="en-US" sz="2400" b="1" dirty="0">
                <a:solidFill>
                  <a:srgbClr val="C00000"/>
                </a:solidFill>
                <a:latin typeface="Arial" charset="0"/>
                <a:cs typeface="B Homa" panose="00000400000000000000" pitchFamily="2" charset="-78"/>
              </a:rPr>
              <a:t>Ionic</a:t>
            </a:r>
            <a:endParaRPr lang="fa-IR" sz="2400" b="1" dirty="0">
              <a:solidFill>
                <a:srgbClr val="C00000"/>
              </a:solidFill>
              <a:latin typeface="Arial" charset="0"/>
              <a:cs typeface="B Homa" panose="00000400000000000000" pitchFamily="2" charset="-78"/>
            </a:endParaRPr>
          </a:p>
          <a:p>
            <a:pPr algn="r" rtl="1" eaLnBrk="1" hangingPunct="1">
              <a:lnSpc>
                <a:spcPct val="150000"/>
              </a:lnSpc>
              <a:defRPr/>
            </a:pPr>
            <a:endParaRPr lang="fa-IR" sz="2400" dirty="0">
              <a:solidFill>
                <a:srgbClr val="C00000"/>
              </a:solidFill>
              <a:latin typeface="Arial" charset="0"/>
              <a:cs typeface="B Homa" panose="00000400000000000000" pitchFamily="2" charset="-78"/>
            </a:endParaRPr>
          </a:p>
          <a:p>
            <a:pPr marL="457200" indent="-457200" algn="r"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این شیوه منسوب به سرزمین ایونیه واقع در سواحل غربی  آسیای صغیر است.</a:t>
            </a:r>
          </a:p>
          <a:p>
            <a:pPr marL="457200" indent="-457200" algn="r"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کمتر از شیوه دوریک دارای صلابت است.</a:t>
            </a:r>
          </a:p>
          <a:p>
            <a:pPr marL="457200" indent="-457200" algn="r"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نخستین نمونه این سبک از معابد قرن ششم بدست آمده است.</a:t>
            </a:r>
          </a:p>
          <a:p>
            <a:pPr marL="457200" indent="-457200" algn="r"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بدنه ستون های ایونیک باریک و بلند است. تعداد شیار های بدنه ستون از</a:t>
            </a:r>
            <a:r>
              <a:rPr lang="fa-IR" sz="2000" u="sng" dirty="0">
                <a:solidFill>
                  <a:schemeClr val="bg1"/>
                </a:solidFill>
                <a:latin typeface="Arial" charset="0"/>
                <a:cs typeface="B Homa" panose="00000400000000000000" pitchFamily="2" charset="-78"/>
              </a:rPr>
              <a:t> 24 تا 44 </a:t>
            </a:r>
            <a:r>
              <a:rPr lang="fa-IR" sz="2000" dirty="0">
                <a:solidFill>
                  <a:schemeClr val="bg1"/>
                </a:solidFill>
                <a:latin typeface="Arial" charset="0"/>
                <a:cs typeface="B Homa" panose="00000400000000000000" pitchFamily="2" charset="-78"/>
              </a:rPr>
              <a:t>عدد متغیر است.</a:t>
            </a:r>
          </a:p>
          <a:p>
            <a:pPr marL="457200" indent="-457200" algn="r"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سرستون ها شامل یک پیچ خوردگی حلزونی شکل است. حد فاصل حلزون ها نیز با برگهای خرما و لوتوس تزیین می شدند.</a:t>
            </a:r>
          </a:p>
          <a:p>
            <a:pPr marL="457200" indent="-457200" algn="r"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بر روی سرستون، فرسب از ردیف سنگ افقی تشکیل شده است. </a:t>
            </a:r>
          </a:p>
          <a:p>
            <a:pPr marL="457200" indent="-457200" algn="r"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در افریز های سبک ایونیک تصاویر دارای پیوستگی موضوعی هستند.</a:t>
            </a:r>
          </a:p>
          <a:p>
            <a:pPr marL="457200" indent="-457200" algn="r"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در این شیوه بدنه ستون </a:t>
            </a:r>
            <a:r>
              <a:rPr lang="fa-IR" sz="2000" u="sng" dirty="0">
                <a:solidFill>
                  <a:schemeClr val="bg1"/>
                </a:solidFill>
                <a:latin typeface="Arial" charset="0"/>
                <a:cs typeface="B Homa" panose="00000400000000000000" pitchFamily="2" charset="-78"/>
              </a:rPr>
              <a:t>بر روی پاستون های </a:t>
            </a:r>
            <a:r>
              <a:rPr lang="fa-IR" sz="2000" dirty="0">
                <a:solidFill>
                  <a:schemeClr val="bg1"/>
                </a:solidFill>
                <a:latin typeface="Arial" charset="0"/>
                <a:cs typeface="B Homa" panose="00000400000000000000" pitchFamily="2" charset="-78"/>
              </a:rPr>
              <a:t>مدور قرار می گرفت. پاستون های سبک ایونیک </a:t>
            </a:r>
            <a:r>
              <a:rPr lang="fa-IR" sz="2000" b="1" dirty="0">
                <a:solidFill>
                  <a:srgbClr val="FF0000"/>
                </a:solidFill>
                <a:latin typeface="Arial" charset="0"/>
                <a:cs typeface="B Homa" panose="00000400000000000000" pitchFamily="2" charset="-78"/>
              </a:rPr>
              <a:t>توروس</a:t>
            </a:r>
            <a:r>
              <a:rPr lang="fa-IR" sz="2000" dirty="0">
                <a:solidFill>
                  <a:schemeClr val="bg1"/>
                </a:solidFill>
                <a:latin typeface="Arial" charset="0"/>
                <a:cs typeface="B Homa" panose="00000400000000000000" pitchFamily="2" charset="-78"/>
              </a:rPr>
              <a:t> نام داشتند.</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1285875" y="1117600"/>
            <a:ext cx="6429375" cy="2123658"/>
          </a:xfrm>
          <a:prstGeom prst="rect">
            <a:avLst/>
          </a:prstGeom>
          <a:noFill/>
          <a:ln>
            <a:noFill/>
          </a:ln>
          <a:extLst/>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lvl1pPr>
              <a:spcBef>
                <a:spcPts val="1000"/>
              </a:spcBef>
              <a:buClr>
                <a:srgbClr val="8AD0D6"/>
              </a:buClr>
              <a:buSzPct val="80000"/>
              <a:buFont typeface="Wingdings 3" pitchFamily="18" charset="2"/>
              <a:buChar char=""/>
              <a:defRPr sz="2000">
                <a:solidFill>
                  <a:schemeClr val="tx1"/>
                </a:solidFill>
                <a:latin typeface="Century Gothic" pitchFamily="34" charset="0"/>
              </a:defRPr>
            </a:lvl1pPr>
            <a:lvl2pPr marL="742950" indent="-285750">
              <a:spcBef>
                <a:spcPts val="1000"/>
              </a:spcBef>
              <a:buClr>
                <a:srgbClr val="8AD0D6"/>
              </a:buClr>
              <a:buSzPct val="80000"/>
              <a:buFont typeface="Wingdings 3" pitchFamily="18" charset="2"/>
              <a:buChar char=""/>
              <a:defRPr>
                <a:solidFill>
                  <a:schemeClr val="tx1"/>
                </a:solidFill>
                <a:latin typeface="Century Gothic" pitchFamily="34" charset="0"/>
              </a:defRPr>
            </a:lvl2pPr>
            <a:lvl3pPr marL="1143000" indent="-228600">
              <a:spcBef>
                <a:spcPts val="1000"/>
              </a:spcBef>
              <a:buClr>
                <a:srgbClr val="8AD0D6"/>
              </a:buClr>
              <a:buSzPct val="80000"/>
              <a:buFont typeface="Wingdings 3" pitchFamily="18" charset="2"/>
              <a:buChar char=""/>
              <a:defRPr sz="1600">
                <a:solidFill>
                  <a:schemeClr val="tx1"/>
                </a:solidFill>
                <a:latin typeface="Century Gothic" pitchFamily="34" charset="0"/>
              </a:defRPr>
            </a:lvl3pPr>
            <a:lvl4pPr marL="1600200" indent="-228600">
              <a:spcBef>
                <a:spcPts val="1000"/>
              </a:spcBef>
              <a:buClr>
                <a:srgbClr val="8AD0D6"/>
              </a:buClr>
              <a:buSzPct val="80000"/>
              <a:buFont typeface="Wingdings 3" pitchFamily="18" charset="2"/>
              <a:buChar char=""/>
              <a:defRPr sz="1400">
                <a:solidFill>
                  <a:schemeClr val="tx1"/>
                </a:solidFill>
                <a:latin typeface="Century Gothic" pitchFamily="34" charset="0"/>
              </a:defRPr>
            </a:lvl4pPr>
            <a:lvl5pPr marL="2057400" indent="-228600">
              <a:spcBef>
                <a:spcPts val="1000"/>
              </a:spcBef>
              <a:buClr>
                <a:srgbClr val="8AD0D6"/>
              </a:buClr>
              <a:buSzPct val="80000"/>
              <a:buFont typeface="Wingdings 3" pitchFamily="18" charset="2"/>
              <a:buChar char=""/>
              <a:defRPr sz="1400">
                <a:solidFill>
                  <a:schemeClr val="tx1"/>
                </a:solidFill>
                <a:latin typeface="Century Gothic" pitchFamily="34" charset="0"/>
              </a:defRPr>
            </a:lvl5pPr>
            <a:lvl6pPr marL="2514600" indent="-228600" eaLnBrk="0" fontAlgn="base" hangingPunct="0">
              <a:spcBef>
                <a:spcPts val="1000"/>
              </a:spcBef>
              <a:spcAft>
                <a:spcPct val="0"/>
              </a:spcAft>
              <a:buClr>
                <a:srgbClr val="8AD0D6"/>
              </a:buClr>
              <a:buSzPct val="80000"/>
              <a:buFont typeface="Wingdings 3" pitchFamily="18" charset="2"/>
              <a:buChar char=""/>
              <a:defRPr sz="1400">
                <a:solidFill>
                  <a:schemeClr val="tx1"/>
                </a:solidFill>
                <a:latin typeface="Century Gothic" pitchFamily="34" charset="0"/>
              </a:defRPr>
            </a:lvl6pPr>
            <a:lvl7pPr marL="2971800" indent="-228600" eaLnBrk="0" fontAlgn="base" hangingPunct="0">
              <a:spcBef>
                <a:spcPts val="1000"/>
              </a:spcBef>
              <a:spcAft>
                <a:spcPct val="0"/>
              </a:spcAft>
              <a:buClr>
                <a:srgbClr val="8AD0D6"/>
              </a:buClr>
              <a:buSzPct val="80000"/>
              <a:buFont typeface="Wingdings 3" pitchFamily="18" charset="2"/>
              <a:buChar char=""/>
              <a:defRPr sz="1400">
                <a:solidFill>
                  <a:schemeClr val="tx1"/>
                </a:solidFill>
                <a:latin typeface="Century Gothic" pitchFamily="34" charset="0"/>
              </a:defRPr>
            </a:lvl7pPr>
            <a:lvl8pPr marL="3429000" indent="-228600" eaLnBrk="0" fontAlgn="base" hangingPunct="0">
              <a:spcBef>
                <a:spcPts val="1000"/>
              </a:spcBef>
              <a:spcAft>
                <a:spcPct val="0"/>
              </a:spcAft>
              <a:buClr>
                <a:srgbClr val="8AD0D6"/>
              </a:buClr>
              <a:buSzPct val="80000"/>
              <a:buFont typeface="Wingdings 3" pitchFamily="18" charset="2"/>
              <a:buChar char=""/>
              <a:defRPr sz="1400">
                <a:solidFill>
                  <a:schemeClr val="tx1"/>
                </a:solidFill>
                <a:latin typeface="Century Gothic" pitchFamily="34" charset="0"/>
              </a:defRPr>
            </a:lvl8pPr>
            <a:lvl9pPr marL="3886200" indent="-228600" eaLnBrk="0" fontAlgn="base" hangingPunct="0">
              <a:spcBef>
                <a:spcPts val="1000"/>
              </a:spcBef>
              <a:spcAft>
                <a:spcPct val="0"/>
              </a:spcAft>
              <a:buClr>
                <a:srgbClr val="8AD0D6"/>
              </a:buClr>
              <a:buSzPct val="80000"/>
              <a:buFont typeface="Wingdings 3" pitchFamily="18" charset="2"/>
              <a:buChar char=""/>
              <a:defRPr sz="1400">
                <a:solidFill>
                  <a:schemeClr val="tx1"/>
                </a:solidFill>
                <a:latin typeface="Century Gothic" pitchFamily="34" charset="0"/>
              </a:defRPr>
            </a:lvl9pPr>
          </a:lstStyle>
          <a:p>
            <a:pPr algn="ctr" rtl="1" eaLnBrk="1" hangingPunct="1">
              <a:spcBef>
                <a:spcPct val="0"/>
              </a:spcBef>
              <a:buClrTx/>
              <a:buSzTx/>
              <a:buFontTx/>
              <a:buNone/>
              <a:defRPr/>
            </a:pPr>
            <a:endParaRPr lang="fa-IR" altLang="en-US" sz="6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B Homa" panose="00000400000000000000" pitchFamily="2" charset="-78"/>
            </a:endParaRPr>
          </a:p>
          <a:p>
            <a:pPr algn="ctr" rtl="1" eaLnBrk="1" hangingPunct="1">
              <a:spcBef>
                <a:spcPct val="0"/>
              </a:spcBef>
              <a:buClrTx/>
              <a:buSzTx/>
              <a:buFontTx/>
              <a:buNone/>
              <a:defRPr/>
            </a:pPr>
            <a:r>
              <a:rPr lang="fa-IR" altLang="en-US" sz="6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B Homa" panose="00000400000000000000" pitchFamily="2" charset="-78"/>
              </a:rPr>
              <a:t>معماری يونان</a:t>
            </a:r>
            <a:endParaRPr lang="en-US" altLang="en-US" sz="6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B Homa" panose="00000400000000000000" pitchFamily="2" charset="-78"/>
            </a:endParaRP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298" name="Group 10"/>
          <p:cNvGrpSpPr>
            <a:grpSpLocks/>
          </p:cNvGrpSpPr>
          <p:nvPr/>
        </p:nvGrpSpPr>
        <p:grpSpPr bwMode="auto">
          <a:xfrm>
            <a:off x="395288" y="228600"/>
            <a:ext cx="7481887" cy="6302375"/>
            <a:chOff x="395559" y="62099"/>
            <a:chExt cx="7482079" cy="6302039"/>
          </a:xfrm>
        </p:grpSpPr>
        <p:grpSp>
          <p:nvGrpSpPr>
            <p:cNvPr id="55299" name="Group 8"/>
            <p:cNvGrpSpPr>
              <a:grpSpLocks/>
            </p:cNvGrpSpPr>
            <p:nvPr/>
          </p:nvGrpSpPr>
          <p:grpSpPr bwMode="auto">
            <a:xfrm>
              <a:off x="395559" y="428626"/>
              <a:ext cx="7482079" cy="5935512"/>
              <a:chOff x="181224" y="428626"/>
              <a:chExt cx="7482079" cy="5935512"/>
            </a:xfrm>
          </p:grpSpPr>
          <p:grpSp>
            <p:nvGrpSpPr>
              <p:cNvPr id="55301" name="Group 6"/>
              <p:cNvGrpSpPr>
                <a:grpSpLocks/>
              </p:cNvGrpSpPr>
              <p:nvPr/>
            </p:nvGrpSpPr>
            <p:grpSpPr bwMode="auto">
              <a:xfrm>
                <a:off x="181224" y="428626"/>
                <a:ext cx="7482079" cy="5935512"/>
                <a:chOff x="181193" y="428604"/>
                <a:chExt cx="7482131" cy="5935530"/>
              </a:xfrm>
            </p:grpSpPr>
            <p:sp>
              <p:nvSpPr>
                <p:cNvPr id="55303" name="Picture 1" descr="Temple of Artemis, Sardis 3.jpg"/>
                <p:cNvSpPr>
                  <a:spLocks noChangeAspect="1"/>
                </p:cNvSpPr>
                <p:nvPr/>
              </p:nvSpPr>
              <p:spPr bwMode="auto">
                <a:xfrm>
                  <a:off x="785786" y="428604"/>
                  <a:ext cx="4445000"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nvGrpSpPr>
                <p:cNvPr id="55304" name="Group 5"/>
                <p:cNvGrpSpPr>
                  <a:grpSpLocks/>
                </p:cNvGrpSpPr>
                <p:nvPr/>
              </p:nvGrpSpPr>
              <p:grpSpPr bwMode="auto">
                <a:xfrm>
                  <a:off x="181193" y="3929066"/>
                  <a:ext cx="5227846" cy="2435068"/>
                  <a:chOff x="-104559" y="4572008"/>
                  <a:chExt cx="5227846" cy="2435068"/>
                </a:xfrm>
              </p:grpSpPr>
              <p:pic>
                <p:nvPicPr>
                  <p:cNvPr id="55306" name="Picture 2" descr="architecture-base-greek_~u22836092.jpg"/>
                  <p:cNvPicPr>
                    <a:picLocks noChangeAspect="1"/>
                  </p:cNvPicPr>
                  <p:nvPr/>
                </p:nvPicPr>
                <p:blipFill>
                  <a:blip r:embed="rId2">
                    <a:extLst>
                      <a:ext uri="{28A0092B-C50C-407E-A947-70E740481C1C}">
                        <a14:useLocalDpi xmlns:a14="http://schemas.microsoft.com/office/drawing/2010/main" val="0"/>
                      </a:ext>
                    </a:extLst>
                  </a:blip>
                  <a:srcRect t="42188"/>
                  <a:stretch>
                    <a:fillRect/>
                  </a:stretch>
                </p:blipFill>
                <p:spPr bwMode="auto">
                  <a:xfrm>
                    <a:off x="-104559" y="4913358"/>
                    <a:ext cx="3395235" cy="2093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7" name="Picture 3" descr="Picture2.png"/>
                  <p:cNvSpPr>
                    <a:spLocks noChangeAspect="1"/>
                  </p:cNvSpPr>
                  <p:nvPr/>
                </p:nvSpPr>
                <p:spPr bwMode="auto">
                  <a:xfrm>
                    <a:off x="3500430" y="4572008"/>
                    <a:ext cx="1622857" cy="1737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55305" name="Picture 2" descr="H:\text\Greec\image\Picture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682" y="814020"/>
                  <a:ext cx="3667642" cy="4705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5302" name="Picture 8" descr="H:\text\Greec\image\Picture2.png"/>
              <p:cNvSpPr>
                <a:spLocks noChangeAspect="1" noChangeArrowheads="1"/>
              </p:cNvSpPr>
              <p:nvPr/>
            </p:nvSpPr>
            <p:spPr bwMode="auto">
              <a:xfrm>
                <a:off x="1071538" y="1285860"/>
                <a:ext cx="2135565" cy="2286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pic>
          <p:nvPicPr>
            <p:cNvPr id="55300" name="Picture 10" descr="Pictur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59" y="62099"/>
              <a:ext cx="3345091" cy="3581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75" y="1071563"/>
            <a:ext cx="7572375" cy="4432300"/>
          </a:xfrm>
          <a:prstGeom prst="rect">
            <a:avLst/>
          </a:prstGeom>
          <a:noFill/>
        </p:spPr>
        <p:txBody>
          <a:bodyPr>
            <a:spAutoFit/>
          </a:bodyPr>
          <a:lstStyle/>
          <a:p>
            <a:pPr algn="r" rtl="1" eaLnBrk="1" hangingPunct="1">
              <a:lnSpc>
                <a:spcPct val="150000"/>
              </a:lnSpc>
              <a:defRPr/>
            </a:pPr>
            <a:r>
              <a:rPr lang="en-US" sz="2400" b="1" dirty="0">
                <a:solidFill>
                  <a:srgbClr val="C00000"/>
                </a:solidFill>
                <a:latin typeface="Arial" charset="0"/>
                <a:cs typeface="B Homa" panose="00000400000000000000" pitchFamily="2" charset="-78"/>
              </a:rPr>
              <a:t>d</a:t>
            </a:r>
            <a:r>
              <a:rPr lang="fa-IR" sz="2400" b="1" dirty="0">
                <a:solidFill>
                  <a:srgbClr val="C00000"/>
                </a:solidFill>
                <a:latin typeface="Arial" charset="0"/>
                <a:cs typeface="B Homa" panose="00000400000000000000" pitchFamily="2" charset="-78"/>
              </a:rPr>
              <a:t>. شیوه کرنتی        </a:t>
            </a:r>
            <a:r>
              <a:rPr lang="en-US" sz="2400" b="1" dirty="0">
                <a:solidFill>
                  <a:srgbClr val="C00000"/>
                </a:solidFill>
                <a:latin typeface="Arial" charset="0"/>
                <a:cs typeface="B Homa" panose="00000400000000000000" pitchFamily="2" charset="-78"/>
              </a:rPr>
              <a:t>  </a:t>
            </a:r>
            <a:r>
              <a:rPr lang="fa-IR" sz="2400" b="1" dirty="0">
                <a:solidFill>
                  <a:srgbClr val="C00000"/>
                </a:solidFill>
                <a:latin typeface="Arial" charset="0"/>
                <a:cs typeface="B Homa" panose="00000400000000000000" pitchFamily="2" charset="-78"/>
              </a:rPr>
              <a:t> </a:t>
            </a:r>
            <a:r>
              <a:rPr lang="en-US" sz="2400" b="1" dirty="0">
                <a:solidFill>
                  <a:srgbClr val="C00000"/>
                </a:solidFill>
                <a:latin typeface="Arial" charset="0"/>
                <a:cs typeface="B Homa" panose="00000400000000000000" pitchFamily="2" charset="-78"/>
              </a:rPr>
              <a:t>Corinthian</a:t>
            </a:r>
            <a:r>
              <a:rPr lang="en-US" sz="2400" dirty="0">
                <a:solidFill>
                  <a:srgbClr val="C00000"/>
                </a:solidFill>
                <a:latin typeface="Arial" charset="0"/>
                <a:cs typeface="B Homa" panose="00000400000000000000" pitchFamily="2" charset="-78"/>
              </a:rPr>
              <a:t>      </a:t>
            </a:r>
            <a:r>
              <a:rPr lang="fa-IR" sz="2400" dirty="0">
                <a:solidFill>
                  <a:srgbClr val="C00000"/>
                </a:solidFill>
                <a:latin typeface="Arial" charset="0"/>
                <a:cs typeface="B Homa" panose="00000400000000000000" pitchFamily="2" charset="-78"/>
              </a:rPr>
              <a:t>  </a:t>
            </a:r>
          </a:p>
          <a:p>
            <a:pPr algn="r" rtl="1" eaLnBrk="1" hangingPunct="1">
              <a:lnSpc>
                <a:spcPct val="150000"/>
              </a:lnSpc>
              <a:defRPr/>
            </a:pPr>
            <a:endParaRPr lang="fa-IR" sz="2400" dirty="0">
              <a:solidFill>
                <a:srgbClr val="C00000"/>
              </a:solidFill>
              <a:latin typeface="Arial" charset="0"/>
              <a:cs typeface="B Homa" panose="00000400000000000000" pitchFamily="2" charset="-78"/>
            </a:endParaRPr>
          </a:p>
          <a:p>
            <a:pPr marL="457200" indent="-457200" algn="r"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این سبک در اواخر </a:t>
            </a:r>
            <a:r>
              <a:rPr lang="fa-IR" sz="2000" b="1" dirty="0">
                <a:solidFill>
                  <a:srgbClr val="FF0000"/>
                </a:solidFill>
                <a:latin typeface="Arial" charset="0"/>
                <a:cs typeface="B Homa" panose="00000400000000000000" pitchFamily="2" charset="-78"/>
              </a:rPr>
              <a:t>سده 5ق.م توسط کالیماخوس </a:t>
            </a:r>
            <a:r>
              <a:rPr lang="fa-IR" sz="2000" dirty="0">
                <a:solidFill>
                  <a:schemeClr val="bg1"/>
                </a:solidFill>
                <a:latin typeface="Arial" charset="0"/>
                <a:cs typeface="B Homa" panose="00000400000000000000" pitchFamily="2" charset="-78"/>
              </a:rPr>
              <a:t>ابداع شد.</a:t>
            </a:r>
          </a:p>
          <a:p>
            <a:pPr marL="457200" indent="-457200" algn="r"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منسوب به ناحیه کرنت در جنوب شرقی بخش مرکزی یونان است.</a:t>
            </a:r>
          </a:p>
          <a:p>
            <a:pPr marL="457200" indent="-457200" algn="r"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سرستون ها به شکل دسته گلی مزیین به برگ های </a:t>
            </a:r>
            <a:r>
              <a:rPr lang="fa-IR" sz="2000" u="sng" dirty="0">
                <a:solidFill>
                  <a:schemeClr val="bg1"/>
                </a:solidFill>
                <a:latin typeface="Arial" charset="0"/>
                <a:cs typeface="B Homa" panose="00000400000000000000" pitchFamily="2" charset="-78"/>
              </a:rPr>
              <a:t>آکانتوس و پالمت </a:t>
            </a:r>
            <a:r>
              <a:rPr lang="fa-IR" sz="2000" dirty="0">
                <a:solidFill>
                  <a:schemeClr val="bg1"/>
                </a:solidFill>
                <a:latin typeface="Arial" charset="0"/>
                <a:cs typeface="B Homa" panose="00000400000000000000" pitchFamily="2" charset="-78"/>
              </a:rPr>
              <a:t>است.</a:t>
            </a:r>
          </a:p>
          <a:p>
            <a:pPr marL="457200" indent="-457200" algn="r"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میله ستون در این سبک </a:t>
            </a:r>
            <a:r>
              <a:rPr lang="fa-IR" sz="2000" u="sng" dirty="0">
                <a:solidFill>
                  <a:schemeClr val="bg1"/>
                </a:solidFill>
                <a:latin typeface="Arial" charset="0"/>
                <a:cs typeface="B Homa" panose="00000400000000000000" pitchFamily="2" charset="-78"/>
              </a:rPr>
              <a:t>باریکتر از سبک ایونی </a:t>
            </a:r>
            <a:r>
              <a:rPr lang="fa-IR" sz="2000" dirty="0">
                <a:solidFill>
                  <a:schemeClr val="bg1"/>
                </a:solidFill>
                <a:latin typeface="Arial" charset="0"/>
                <a:cs typeface="B Homa" panose="00000400000000000000" pitchFamily="2" charset="-78"/>
              </a:rPr>
              <a:t>است. و قطر آن مانند بدنه ستون ایونی به یک میزان است.</a:t>
            </a:r>
          </a:p>
          <a:p>
            <a:pPr marL="457200" indent="-457200" algn="r" rtl="1" eaLnBrk="1" hangingPunct="1">
              <a:lnSpc>
                <a:spcPct val="150000"/>
              </a:lnSpc>
              <a:buFontTx/>
              <a:buAutoNum type="arabicPeriod"/>
              <a:defRPr/>
            </a:pPr>
            <a:r>
              <a:rPr lang="fa-IR" sz="2000" dirty="0">
                <a:solidFill>
                  <a:schemeClr val="bg1"/>
                </a:solidFill>
                <a:latin typeface="Arial" charset="0"/>
                <a:cs typeface="B Homa" panose="00000400000000000000" pitchFamily="2" charset="-78"/>
              </a:rPr>
              <a:t>بهترین نمونه این ستون از </a:t>
            </a:r>
            <a:r>
              <a:rPr lang="fa-IR" sz="2000" u="sng" dirty="0">
                <a:solidFill>
                  <a:schemeClr val="bg1"/>
                </a:solidFill>
                <a:latin typeface="Arial" charset="0"/>
                <a:cs typeface="B Homa" panose="00000400000000000000" pitchFamily="2" charset="-78"/>
              </a:rPr>
              <a:t>معبد زئوس در شهر آتن مربوط به قرن دوم قبل از میلاد </a:t>
            </a:r>
            <a:r>
              <a:rPr lang="fa-IR" sz="2000" dirty="0">
                <a:solidFill>
                  <a:schemeClr val="bg1"/>
                </a:solidFill>
                <a:latin typeface="Arial" charset="0"/>
                <a:cs typeface="B Homa" panose="00000400000000000000" pitchFamily="2" charset="-78"/>
              </a:rPr>
              <a:t>است.</a:t>
            </a:r>
            <a:endParaRPr lang="en-US" sz="2000" dirty="0">
              <a:solidFill>
                <a:schemeClr val="bg1"/>
              </a:solidFill>
              <a:latin typeface="Arial" charset="0"/>
              <a:cs typeface="B Homa" panose="00000400000000000000" pitchFamily="2" charset="-78"/>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6" name="Group 3"/>
          <p:cNvGrpSpPr>
            <a:grpSpLocks/>
          </p:cNvGrpSpPr>
          <p:nvPr/>
        </p:nvGrpSpPr>
        <p:grpSpPr bwMode="auto">
          <a:xfrm>
            <a:off x="160338" y="1052513"/>
            <a:ext cx="7945437" cy="5207000"/>
            <a:chOff x="160135" y="1052742"/>
            <a:chExt cx="7946304" cy="5206927"/>
          </a:xfrm>
        </p:grpSpPr>
        <p:pic>
          <p:nvPicPr>
            <p:cNvPr id="57347" name="Picture 1" descr="Picture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135" y="1052742"/>
              <a:ext cx="4594345" cy="52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2" descr="H:\text\Greec\image\imgres3_files\index_data\cor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4653" y="1052742"/>
              <a:ext cx="3221786" cy="5206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
          <p:cNvSpPr>
            <a:spLocks noChangeArrowheads="1"/>
          </p:cNvSpPr>
          <p:nvPr/>
        </p:nvSpPr>
        <p:spPr bwMode="auto">
          <a:xfrm>
            <a:off x="546100" y="1566863"/>
            <a:ext cx="7954963"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Low" rtl="1">
              <a:lnSpc>
                <a:spcPct val="150000"/>
              </a:lnSpc>
            </a:pPr>
            <a:r>
              <a:rPr lang="fa-IR" altLang="en-US" sz="2400">
                <a:solidFill>
                  <a:schemeClr val="bg1"/>
                </a:solidFill>
                <a:cs typeface="B Homa" panose="00000400000000000000" pitchFamily="2" charset="-78"/>
              </a:rPr>
              <a:t>هنر و معماری یونان دارای فراز و نشیب های فراوانی بوده است. </a:t>
            </a:r>
            <a:r>
              <a:rPr lang="fa-IR" altLang="en-US" sz="2400">
                <a:solidFill>
                  <a:schemeClr val="bg1"/>
                </a:solidFill>
                <a:ea typeface="Times New Roman" panose="02020603050405020304" pitchFamily="18" charset="0"/>
                <a:cs typeface="B Homa" panose="00000400000000000000" pitchFamily="2" charset="-78"/>
              </a:rPr>
              <a:t>بر همین اساس می توان  معماری دوره تاریخی یونان را در سه دوره  بررسی کرد.</a:t>
            </a:r>
          </a:p>
          <a:p>
            <a:pPr algn="justLow" rtl="1">
              <a:lnSpc>
                <a:spcPct val="150000"/>
              </a:lnSpc>
            </a:pPr>
            <a:endParaRPr lang="en-US" altLang="en-US" sz="2400">
              <a:solidFill>
                <a:schemeClr val="bg1"/>
              </a:solidFill>
              <a:cs typeface="B Homa" panose="00000400000000000000" pitchFamily="2" charset="-78"/>
            </a:endParaRPr>
          </a:p>
          <a:p>
            <a:pPr algn="justLow" rtl="1">
              <a:lnSpc>
                <a:spcPct val="150000"/>
              </a:lnSpc>
            </a:pPr>
            <a:r>
              <a:rPr lang="fa-IR" altLang="en-US" sz="2400" b="1">
                <a:solidFill>
                  <a:srgbClr val="C00000"/>
                </a:solidFill>
                <a:cs typeface="B Homa" panose="00000400000000000000" pitchFamily="2" charset="-78"/>
              </a:rPr>
              <a:t>الف: </a:t>
            </a:r>
            <a:r>
              <a:rPr lang="fa-IR" altLang="en-US" sz="2400">
                <a:solidFill>
                  <a:schemeClr val="bg1"/>
                </a:solidFill>
                <a:cs typeface="B Homa" panose="00000400000000000000" pitchFamily="2" charset="-78"/>
              </a:rPr>
              <a:t>معماری در دوره آرکائیک (کهن) 630 تا 480 ق.م</a:t>
            </a:r>
            <a:endParaRPr lang="en-US" altLang="en-US" sz="2400">
              <a:solidFill>
                <a:schemeClr val="bg1"/>
              </a:solidFill>
              <a:cs typeface="B Homa" panose="00000400000000000000" pitchFamily="2" charset="-78"/>
            </a:endParaRPr>
          </a:p>
          <a:p>
            <a:pPr algn="justLow" rtl="1">
              <a:lnSpc>
                <a:spcPct val="150000"/>
              </a:lnSpc>
            </a:pPr>
            <a:r>
              <a:rPr lang="fa-IR" altLang="en-US" sz="2400" b="1">
                <a:solidFill>
                  <a:srgbClr val="C00000"/>
                </a:solidFill>
                <a:cs typeface="B Homa" panose="00000400000000000000" pitchFamily="2" charset="-78"/>
              </a:rPr>
              <a:t>ب: </a:t>
            </a:r>
            <a:r>
              <a:rPr lang="fa-IR" altLang="en-US" sz="2400">
                <a:solidFill>
                  <a:schemeClr val="bg1"/>
                </a:solidFill>
                <a:cs typeface="B Homa" panose="00000400000000000000" pitchFamily="2" charset="-78"/>
              </a:rPr>
              <a:t>معماری در دوره کلاسیک 480 تا 336 ق.م</a:t>
            </a:r>
            <a:endParaRPr lang="en-US" altLang="en-US" sz="2400">
              <a:solidFill>
                <a:schemeClr val="bg1"/>
              </a:solidFill>
              <a:cs typeface="B Homa" panose="00000400000000000000" pitchFamily="2" charset="-78"/>
            </a:endParaRPr>
          </a:p>
          <a:p>
            <a:pPr algn="justLow" rtl="1">
              <a:lnSpc>
                <a:spcPct val="150000"/>
              </a:lnSpc>
            </a:pPr>
            <a:r>
              <a:rPr lang="fa-IR" altLang="en-US" sz="2400" b="1">
                <a:solidFill>
                  <a:srgbClr val="C00000"/>
                </a:solidFill>
                <a:cs typeface="B Homa" panose="00000400000000000000" pitchFamily="2" charset="-78"/>
              </a:rPr>
              <a:t>ج: </a:t>
            </a:r>
            <a:r>
              <a:rPr lang="fa-IR" altLang="en-US" sz="2400">
                <a:solidFill>
                  <a:schemeClr val="bg1"/>
                </a:solidFill>
                <a:cs typeface="B Homa" panose="00000400000000000000" pitchFamily="2" charset="-78"/>
              </a:rPr>
              <a:t>معماری در دوره هلنی 323 تا 27 ق.م</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1"/>
          <p:cNvSpPr>
            <a:spLocks noChangeArrowheads="1"/>
          </p:cNvSpPr>
          <p:nvPr/>
        </p:nvSpPr>
        <p:spPr bwMode="auto">
          <a:xfrm>
            <a:off x="571500" y="1857375"/>
            <a:ext cx="8143875"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400" b="1">
                <a:solidFill>
                  <a:schemeClr val="bg1"/>
                </a:solidFill>
                <a:cs typeface="B Homa" panose="00000400000000000000" pitchFamily="2" charset="-78"/>
              </a:rPr>
              <a:t>معماری دوره آرکائیک</a:t>
            </a:r>
            <a:endParaRPr lang="en-US" altLang="en-US" sz="2400">
              <a:solidFill>
                <a:schemeClr val="bg1"/>
              </a:solidFill>
              <a:cs typeface="B Homa" panose="00000400000000000000" pitchFamily="2" charset="-78"/>
            </a:endParaRPr>
          </a:p>
          <a:p>
            <a:pPr algn="just" rtl="1" eaLnBrk="1" hangingPunct="1">
              <a:lnSpc>
                <a:spcPct val="150000"/>
              </a:lnSpc>
            </a:pPr>
            <a:endParaRPr lang="fa-IR" altLang="en-US" sz="2400">
              <a:solidFill>
                <a:schemeClr val="bg1"/>
              </a:solidFill>
              <a:cs typeface="B Homa" panose="00000400000000000000" pitchFamily="2" charset="-78"/>
            </a:endParaRPr>
          </a:p>
          <a:p>
            <a:pPr algn="just" rtl="1" eaLnBrk="1" hangingPunct="1">
              <a:lnSpc>
                <a:spcPct val="150000"/>
              </a:lnSpc>
            </a:pPr>
            <a:r>
              <a:rPr lang="fa-IR" altLang="en-US" sz="2400">
                <a:solidFill>
                  <a:schemeClr val="bg1"/>
                </a:solidFill>
                <a:cs typeface="B Homa" panose="00000400000000000000" pitchFamily="2" charset="-78"/>
              </a:rPr>
              <a:t>در معماری دوره آرکائیک شاهد دو سبک عمده هستیم. 1- سبک دوریک با روشی ساده و مستحکم و 2-سبک ایونیک که نسبت به سبک دوریک از ظرافت بیشتری برخوردار بود</a:t>
            </a:r>
            <a:r>
              <a:rPr lang="en-US" altLang="en-US" sz="2400">
                <a:solidFill>
                  <a:schemeClr val="bg1"/>
                </a:solidFill>
                <a:cs typeface="B Homa" panose="00000400000000000000" pitchFamily="2" charset="-78"/>
              </a:rPr>
              <a:t>.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Picture 4" descr="posiedon"/>
          <p:cNvSpPr>
            <a:spLocks noChangeAspect="1" noChangeArrowheads="1"/>
          </p:cNvSpPr>
          <p:nvPr/>
        </p:nvSpPr>
        <p:spPr bwMode="auto">
          <a:xfrm>
            <a:off x="500063" y="357188"/>
            <a:ext cx="5937250" cy="44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0419" name="Rectangle 4"/>
          <p:cNvSpPr>
            <a:spLocks noChangeArrowheads="1"/>
          </p:cNvSpPr>
          <p:nvPr/>
        </p:nvSpPr>
        <p:spPr bwMode="auto">
          <a:xfrm>
            <a:off x="357188" y="4991100"/>
            <a:ext cx="84296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spcAft>
                <a:spcPts val="1000"/>
              </a:spcAft>
            </a:pPr>
            <a:r>
              <a:rPr lang="fa-IR" altLang="en-US" sz="2000" b="1">
                <a:solidFill>
                  <a:srgbClr val="FF0000"/>
                </a:solidFill>
                <a:cs typeface="B Homa" panose="00000400000000000000" pitchFamily="2" charset="-78"/>
              </a:rPr>
              <a:t>معبد پوزئیدون </a:t>
            </a:r>
            <a:r>
              <a:rPr lang="fa-IR" altLang="en-US" sz="2000">
                <a:solidFill>
                  <a:schemeClr val="bg1"/>
                </a:solidFill>
                <a:cs typeface="B Homa" panose="00000400000000000000" pitchFamily="2" charset="-78"/>
              </a:rPr>
              <a:t>در </a:t>
            </a:r>
            <a:r>
              <a:rPr lang="en-US" altLang="en-US" sz="2000">
                <a:solidFill>
                  <a:schemeClr val="bg1"/>
                </a:solidFill>
                <a:cs typeface="B Homa" panose="00000400000000000000" pitchFamily="2" charset="-78"/>
              </a:rPr>
              <a:t>Isthmia </a:t>
            </a:r>
            <a:r>
              <a:rPr lang="fa-IR" altLang="en-US" sz="2000">
                <a:solidFill>
                  <a:schemeClr val="bg1"/>
                </a:solidFill>
                <a:cs typeface="B Homa" panose="00000400000000000000" pitchFamily="2" charset="-78"/>
              </a:rPr>
              <a:t>مربوط به </a:t>
            </a:r>
            <a:r>
              <a:rPr lang="fa-IR" altLang="en-US" sz="2000" b="1" u="sng">
                <a:solidFill>
                  <a:schemeClr val="bg1"/>
                </a:solidFill>
                <a:cs typeface="B Homa" panose="00000400000000000000" pitchFamily="2" charset="-78"/>
              </a:rPr>
              <a:t>اوایل قرن 7ق.م، </a:t>
            </a:r>
            <a:r>
              <a:rPr lang="fa-IR" altLang="en-US" sz="2000">
                <a:solidFill>
                  <a:schemeClr val="bg1"/>
                </a:solidFill>
                <a:cs typeface="B Homa" panose="00000400000000000000" pitchFamily="2" charset="-78"/>
              </a:rPr>
              <a:t>یکی از اولین معابدی است که دیوارهای آن از سنگ تراش دار بنا شده و از کاشی برای پوشش سقف آن استفاده شده است.</a:t>
            </a:r>
            <a:endParaRPr lang="en-US" altLang="en-US" sz="2000">
              <a:solidFill>
                <a:schemeClr val="bg1"/>
              </a:solidFill>
              <a:cs typeface="B Homa" panose="00000400000000000000" pitchFamily="2" charset="-78"/>
            </a:endParaRPr>
          </a:p>
        </p:txBody>
      </p:sp>
      <p:pic>
        <p:nvPicPr>
          <p:cNvPr id="60420" name="Picture 6" descr="posied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500063"/>
            <a:ext cx="5937250" cy="44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1371600" y="0"/>
            <a:ext cx="5986463" cy="1139825"/>
          </a:xfrm>
        </p:spPr>
        <p:txBody>
          <a:bodyPr/>
          <a:lstStyle/>
          <a:p>
            <a:pPr eaLnBrk="1" hangingPunct="1"/>
            <a:r>
              <a:rPr lang="fa-IR" altLang="en-US" sz="2400" b="1" smtClean="0">
                <a:solidFill>
                  <a:schemeClr val="bg1"/>
                </a:solidFill>
                <a:cs typeface="B Homa" panose="00000400000000000000" pitchFamily="2" charset="-78"/>
              </a:rPr>
              <a:t>گنج خانه اسفنیاس</a:t>
            </a:r>
            <a:r>
              <a:rPr lang="fa-IR" altLang="en-US" sz="2400" b="1" smtClean="0">
                <a:solidFill>
                  <a:schemeClr val="bg1"/>
                </a:solidFill>
                <a:ea typeface="Arial" panose="020B0604020202020204" pitchFamily="34" charset="0"/>
                <a:cs typeface="B Homa" panose="00000400000000000000" pitchFamily="2" charset="-78"/>
              </a:rPr>
              <a:t> در دلفی،530ق.م.</a:t>
            </a:r>
            <a:endParaRPr lang="en-US" altLang="en-US" sz="2400" b="1" smtClean="0">
              <a:solidFill>
                <a:schemeClr val="bg1"/>
              </a:solidFill>
              <a:cs typeface="B Homa" panose="00000400000000000000" pitchFamily="2" charset="-78"/>
            </a:endParaRPr>
          </a:p>
        </p:txBody>
      </p:sp>
      <p:sp>
        <p:nvSpPr>
          <p:cNvPr id="61443" name="Rectangle 3"/>
          <p:cNvSpPr>
            <a:spLocks noGrp="1" noChangeArrowheads="1"/>
          </p:cNvSpPr>
          <p:nvPr>
            <p:ph type="body" sz="half" idx="2"/>
          </p:nvPr>
        </p:nvSpPr>
        <p:spPr>
          <a:xfrm>
            <a:off x="5786438" y="1357313"/>
            <a:ext cx="3214687" cy="4572000"/>
          </a:xfrm>
        </p:spPr>
        <p:txBody>
          <a:bodyPr/>
          <a:lstStyle/>
          <a:p>
            <a:pPr algn="just" rtl="1" eaLnBrk="1" hangingPunct="1"/>
            <a:r>
              <a:rPr lang="fa-IR" altLang="en-US" sz="2400" smtClean="0">
                <a:solidFill>
                  <a:schemeClr val="bg1"/>
                </a:solidFill>
                <a:cs typeface="B Homa" panose="00000400000000000000" pitchFamily="2" charset="-78"/>
              </a:rPr>
              <a:t>با سبک ایونیک، مخصوص وقف هدایا بودند </a:t>
            </a:r>
            <a:r>
              <a:rPr lang="fa-IR" altLang="en-US" sz="2400" b="1" smtClean="0">
                <a:solidFill>
                  <a:srgbClr val="FF0000"/>
                </a:solidFill>
                <a:cs typeface="B Homa" panose="00000400000000000000" pitchFamily="2" charset="-78"/>
              </a:rPr>
              <a:t>مجسمه هایی که در این خزانه نقش ستون را بازی می کنند</a:t>
            </a:r>
            <a:r>
              <a:rPr lang="fa-IR" altLang="en-US" sz="2400" smtClean="0">
                <a:solidFill>
                  <a:schemeClr val="bg1"/>
                </a:solidFill>
                <a:cs typeface="B Homa" panose="00000400000000000000" pitchFamily="2" charset="-78"/>
              </a:rPr>
              <a:t>، بر روی پایه ستون های مربعی ایستاده اند و بر روی کلاه های درازشان، سر ستون های مربعی قرار گرفته است. تمام اشکال و تزئینات در این خزانه، حجاری و رنگ آمیزی شده بودند.</a:t>
            </a:r>
            <a:endParaRPr lang="en-US" altLang="en-US" sz="2400" smtClean="0">
              <a:solidFill>
                <a:schemeClr val="bg1"/>
              </a:solidFill>
              <a:cs typeface="B Homa" panose="00000400000000000000" pitchFamily="2" charset="-78"/>
            </a:endParaRPr>
          </a:p>
          <a:p>
            <a:pPr algn="just" rtl="1" eaLnBrk="1" hangingPunct="1"/>
            <a:endParaRPr lang="fa-IR" altLang="en-US" sz="2400" smtClean="0">
              <a:solidFill>
                <a:schemeClr val="bg1"/>
              </a:solidFill>
              <a:cs typeface="B Homa" panose="00000400000000000000" pitchFamily="2" charset="-78"/>
            </a:endParaRPr>
          </a:p>
        </p:txBody>
      </p:sp>
      <p:pic>
        <p:nvPicPr>
          <p:cNvPr id="61444" name="Picture 7" descr="DelphiSiphTrea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8" y="1214438"/>
            <a:ext cx="5372100"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928688" y="217488"/>
            <a:ext cx="7215187" cy="1354137"/>
          </a:xfrm>
        </p:spPr>
        <p:txBody>
          <a:bodyPr/>
          <a:lstStyle/>
          <a:p>
            <a:pPr rtl="1" eaLnBrk="1" hangingPunct="1"/>
            <a:r>
              <a:rPr lang="fa-IR" altLang="en-US" sz="2800" b="1" smtClean="0">
                <a:solidFill>
                  <a:schemeClr val="bg1"/>
                </a:solidFill>
                <a:cs typeface="B Homa" panose="00000400000000000000" pitchFamily="2" charset="-78"/>
              </a:rPr>
              <a:t>معبد هرا در ساموس </a:t>
            </a:r>
            <a:r>
              <a:rPr lang="fa-IR" altLang="en-US" sz="2800" smtClean="0">
                <a:solidFill>
                  <a:schemeClr val="bg1"/>
                </a:solidFill>
                <a:cs typeface="B Homa" panose="00000400000000000000" pitchFamily="2" charset="-78"/>
              </a:rPr>
              <a:t> جزو اولین معابد به سبک دوریک است. </a:t>
            </a:r>
            <a:endParaRPr lang="en-US" altLang="en-US" sz="2800" b="1" smtClean="0">
              <a:solidFill>
                <a:schemeClr val="bg1"/>
              </a:solidFill>
              <a:cs typeface="B Homa" panose="00000400000000000000" pitchFamily="2" charset="-78"/>
            </a:endParaRPr>
          </a:p>
        </p:txBody>
      </p:sp>
      <p:pic>
        <p:nvPicPr>
          <p:cNvPr id="62467" name="Picture 4" descr="hera templ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143000" y="1419225"/>
            <a:ext cx="6804025" cy="4510088"/>
          </a:xfrm>
        </p:spPr>
      </p:pic>
    </p:spTree>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4" descr="acropolis_aerial"/>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633538" y="285750"/>
            <a:ext cx="5867400" cy="4972050"/>
          </a:xfrm>
        </p:spPr>
      </p:pic>
      <p:sp>
        <p:nvSpPr>
          <p:cNvPr id="63491" name="Rectangle 3"/>
          <p:cNvSpPr>
            <a:spLocks noGrp="1" noChangeArrowheads="1"/>
          </p:cNvSpPr>
          <p:nvPr>
            <p:ph type="body" sz="half" idx="2"/>
          </p:nvPr>
        </p:nvSpPr>
        <p:spPr>
          <a:xfrm>
            <a:off x="285750" y="5286375"/>
            <a:ext cx="8429625" cy="1714500"/>
          </a:xfrm>
        </p:spPr>
        <p:txBody>
          <a:bodyPr/>
          <a:lstStyle/>
          <a:p>
            <a:pPr algn="just" rtl="1" eaLnBrk="1" hangingPunct="1">
              <a:lnSpc>
                <a:spcPct val="150000"/>
              </a:lnSpc>
              <a:buFont typeface="Arial" panose="020B0604020202020204" pitchFamily="34" charset="0"/>
              <a:buNone/>
            </a:pPr>
            <a:r>
              <a:rPr lang="fa-IR" altLang="en-US" sz="2400" smtClean="0">
                <a:solidFill>
                  <a:schemeClr val="bg1"/>
                </a:solidFill>
                <a:cs typeface="B Homa" panose="00000400000000000000" pitchFamily="2" charset="-78"/>
              </a:rPr>
              <a:t>مهمترین بنای مجموعه آکروپلیس آتن معبد </a:t>
            </a:r>
            <a:r>
              <a:rPr lang="fa-IR" altLang="en-US" sz="2400" smtClean="0">
                <a:solidFill>
                  <a:srgbClr val="C00000"/>
                </a:solidFill>
                <a:cs typeface="B Homa" panose="00000400000000000000" pitchFamily="2" charset="-78"/>
              </a:rPr>
              <a:t>پارتنون</a:t>
            </a:r>
            <a:r>
              <a:rPr lang="fa-IR" altLang="en-US" sz="2400" smtClean="0">
                <a:solidFill>
                  <a:schemeClr val="bg1"/>
                </a:solidFill>
                <a:cs typeface="B Homa" panose="00000400000000000000" pitchFamily="2" charset="-78"/>
              </a:rPr>
              <a:t> است. بنا بروی بلند ترین نقطه تپه آکروپولیس ومشرف بر سراسر شهر آتن و نواحی اطراف آن بنا شده است </a:t>
            </a:r>
            <a:endParaRPr lang="en-US" altLang="en-US" sz="2400" smtClean="0">
              <a:solidFill>
                <a:schemeClr val="bg1"/>
              </a:solidFill>
              <a:cs typeface="B Homa" panose="00000400000000000000" pitchFamily="2" charset="-78"/>
            </a:endParaRPr>
          </a:p>
          <a:p>
            <a:pPr algn="just" rtl="1" eaLnBrk="1" hangingPunct="1">
              <a:lnSpc>
                <a:spcPct val="150000"/>
              </a:lnSpc>
            </a:pPr>
            <a:endParaRPr lang="en-US" altLang="en-US" sz="2400" smtClean="0">
              <a:solidFill>
                <a:schemeClr val="bg1"/>
              </a:solidFill>
              <a:cs typeface="B Homa" panose="00000400000000000000" pitchFamily="2" charset="-78"/>
            </a:endParaRPr>
          </a:p>
        </p:txBody>
      </p:sp>
    </p:spTree>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descr="Picture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0825" y="476250"/>
            <a:ext cx="7858125" cy="624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1"/>
          <p:cNvSpPr txBox="1">
            <a:spLocks noChangeArrowheads="1"/>
          </p:cNvSpPr>
          <p:nvPr/>
        </p:nvSpPr>
        <p:spPr bwMode="auto">
          <a:xfrm>
            <a:off x="2071688" y="2701925"/>
            <a:ext cx="5286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r>
              <a:rPr lang="fa-IR" altLang="en-US" sz="3600">
                <a:solidFill>
                  <a:schemeClr val="bg1"/>
                </a:solidFill>
                <a:latin typeface="Calibri" panose="020F0502020204030204" pitchFamily="34" charset="0"/>
                <a:cs typeface="B Homa" panose="00000400000000000000" pitchFamily="2" charset="-78"/>
              </a:rPr>
              <a:t>موقعیت جغرافیایی یونان باستان</a:t>
            </a:r>
            <a:endParaRPr lang="en-US" altLang="en-US" sz="3600">
              <a:solidFill>
                <a:schemeClr val="bg1"/>
              </a:solidFill>
              <a:latin typeface="Calibri" panose="020F0502020204030204" pitchFamily="34" charset="0"/>
              <a:cs typeface="B Homa" panose="00000400000000000000" pitchFamily="2" charset="-78"/>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538" name="Group 6"/>
          <p:cNvGrpSpPr>
            <a:grpSpLocks/>
          </p:cNvGrpSpPr>
          <p:nvPr/>
        </p:nvGrpSpPr>
        <p:grpSpPr bwMode="auto">
          <a:xfrm>
            <a:off x="214313" y="214313"/>
            <a:ext cx="8501062" cy="7013575"/>
            <a:chOff x="214282" y="214290"/>
            <a:chExt cx="8501094" cy="7012973"/>
          </a:xfrm>
        </p:grpSpPr>
        <p:sp>
          <p:nvSpPr>
            <p:cNvPr id="65539" name="Text Box 5"/>
            <p:cNvSpPr txBox="1">
              <a:spLocks noChangeArrowheads="1"/>
            </p:cNvSpPr>
            <p:nvPr/>
          </p:nvSpPr>
          <p:spPr bwMode="auto">
            <a:xfrm>
              <a:off x="1782781" y="214290"/>
              <a:ext cx="5432425" cy="58261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Aft>
                  <a:spcPts val="1000"/>
                </a:spcAft>
              </a:pPr>
              <a:r>
                <a:rPr lang="fa-IR" altLang="en-US" sz="2000" b="1">
                  <a:solidFill>
                    <a:schemeClr val="bg1"/>
                  </a:solidFill>
                  <a:latin typeface="Calibri" panose="020F0502020204030204" pitchFamily="34" charset="0"/>
                  <a:ea typeface="Arial" panose="020B0604020202020204" pitchFamily="34" charset="0"/>
                  <a:cs typeface="B Homa" panose="00000400000000000000" pitchFamily="2" charset="-78"/>
                </a:rPr>
                <a:t>معبد آتنه در آکروپولیس آتن    </a:t>
              </a:r>
              <a:endParaRPr lang="fa-IR" altLang="en-US" sz="2000" b="1">
                <a:solidFill>
                  <a:schemeClr val="bg1"/>
                </a:solidFill>
                <a:ea typeface="Arial" panose="020B0604020202020204" pitchFamily="34" charset="0"/>
                <a:cs typeface="B Homa" panose="00000400000000000000" pitchFamily="2" charset="-78"/>
              </a:endParaRPr>
            </a:p>
          </p:txBody>
        </p:sp>
        <p:sp>
          <p:nvSpPr>
            <p:cNvPr id="65540" name="TextBox 9"/>
            <p:cNvSpPr txBox="1">
              <a:spLocks noChangeArrowheads="1"/>
            </p:cNvSpPr>
            <p:nvPr/>
          </p:nvSpPr>
          <p:spPr bwMode="auto">
            <a:xfrm>
              <a:off x="214282" y="5288340"/>
              <a:ext cx="8501094" cy="1938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000">
                  <a:solidFill>
                    <a:schemeClr val="bg1"/>
                  </a:solidFill>
                  <a:cs typeface="B Homa" panose="00000400000000000000" pitchFamily="2" charset="-78"/>
                </a:rPr>
                <a:t>بر روی شالوده های معابدپیشین آکروپولیس در آتن ساخته شده است. این معبد که معبد </a:t>
              </a:r>
              <a:r>
                <a:rPr lang="fa-IR" altLang="en-US" sz="2000">
                  <a:solidFill>
                    <a:srgbClr val="C00000"/>
                  </a:solidFill>
                  <a:cs typeface="B Homa" panose="00000400000000000000" pitchFamily="2" charset="-78"/>
                </a:rPr>
                <a:t>اصلی آتن </a:t>
              </a:r>
              <a:r>
                <a:rPr lang="fa-IR" altLang="en-US" sz="2000">
                  <a:solidFill>
                    <a:schemeClr val="bg1"/>
                  </a:solidFill>
                  <a:cs typeface="B Homa" panose="00000400000000000000" pitchFamily="2" charset="-78"/>
                </a:rPr>
                <a:t>محسوب می شد، هنگام جنگ های پارسی، غارت شد و مجسمه الهه آتنه از آن به </a:t>
              </a:r>
              <a:r>
                <a:rPr lang="fa-IR" altLang="en-US" sz="2000">
                  <a:solidFill>
                    <a:srgbClr val="C00000"/>
                  </a:solidFill>
                  <a:cs typeface="B Homa" panose="00000400000000000000" pitchFamily="2" charset="-78"/>
                </a:rPr>
                <a:t>معبد سالامیس </a:t>
              </a:r>
              <a:r>
                <a:rPr lang="fa-IR" altLang="en-US" sz="2000">
                  <a:solidFill>
                    <a:schemeClr val="bg1"/>
                  </a:solidFill>
                  <a:cs typeface="B Homa" panose="00000400000000000000" pitchFamily="2" charset="-78"/>
                </a:rPr>
                <a:t>منتقل شد.</a:t>
              </a:r>
              <a:endParaRPr lang="en-US" altLang="en-US" sz="2000">
                <a:solidFill>
                  <a:schemeClr val="bg1"/>
                </a:solidFill>
                <a:cs typeface="B Homa" panose="00000400000000000000" pitchFamily="2" charset="-78"/>
              </a:endParaRPr>
            </a:p>
            <a:p>
              <a:pPr algn="just" rtl="1" eaLnBrk="1" hangingPunct="1">
                <a:lnSpc>
                  <a:spcPct val="150000"/>
                </a:lnSpc>
              </a:pPr>
              <a:endParaRPr lang="fa-IR" altLang="en-US" sz="2000">
                <a:solidFill>
                  <a:schemeClr val="bg1"/>
                </a:solidFill>
                <a:cs typeface="B Homa" panose="00000400000000000000" pitchFamily="2" charset="-78"/>
              </a:endParaRPr>
            </a:p>
          </p:txBody>
        </p:sp>
        <p:pic>
          <p:nvPicPr>
            <p:cNvPr id="65541" name="Picture 50" descr="atene,acropol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4414" y="857232"/>
              <a:ext cx="6643734" cy="4429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562" name="Group 6"/>
          <p:cNvGrpSpPr>
            <a:grpSpLocks/>
          </p:cNvGrpSpPr>
          <p:nvPr/>
        </p:nvGrpSpPr>
        <p:grpSpPr bwMode="auto">
          <a:xfrm>
            <a:off x="250825" y="214313"/>
            <a:ext cx="8572500" cy="6705600"/>
            <a:chOff x="285749" y="214294"/>
            <a:chExt cx="8572531" cy="6706513"/>
          </a:xfrm>
        </p:grpSpPr>
        <p:sp>
          <p:nvSpPr>
            <p:cNvPr id="66563" name="Text Box 5"/>
            <p:cNvSpPr txBox="1">
              <a:spLocks noChangeArrowheads="1"/>
            </p:cNvSpPr>
            <p:nvPr/>
          </p:nvSpPr>
          <p:spPr bwMode="auto">
            <a:xfrm>
              <a:off x="2285984" y="214294"/>
              <a:ext cx="4503738" cy="5715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Aft>
                  <a:spcPts val="1000"/>
                </a:spcAft>
              </a:pPr>
              <a:r>
                <a:rPr lang="fa-IR" altLang="en-US" sz="2400" b="1">
                  <a:solidFill>
                    <a:schemeClr val="bg1"/>
                  </a:solidFill>
                  <a:latin typeface="Calibri" panose="020F0502020204030204" pitchFamily="34" charset="0"/>
                  <a:ea typeface="Arial" panose="020B0604020202020204" pitchFamily="34" charset="0"/>
                  <a:cs typeface="B Homa" panose="00000400000000000000" pitchFamily="2" charset="-78"/>
                </a:rPr>
                <a:t> معبد آپولون در دلفی، 513ق.م.</a:t>
              </a:r>
              <a:endParaRPr lang="fa-IR" altLang="en-US" sz="2400" b="1">
                <a:solidFill>
                  <a:schemeClr val="bg1"/>
                </a:solidFill>
                <a:ea typeface="Arial" panose="020B0604020202020204" pitchFamily="34" charset="0"/>
                <a:cs typeface="B Homa" panose="00000400000000000000" pitchFamily="2" charset="-78"/>
              </a:endParaRPr>
            </a:p>
          </p:txBody>
        </p:sp>
        <p:sp>
          <p:nvSpPr>
            <p:cNvPr id="66564" name="TextBox 10"/>
            <p:cNvSpPr txBox="1">
              <a:spLocks noChangeArrowheads="1"/>
            </p:cNvSpPr>
            <p:nvPr/>
          </p:nvSpPr>
          <p:spPr bwMode="auto">
            <a:xfrm>
              <a:off x="285749" y="5443381"/>
              <a:ext cx="8572531" cy="147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000">
                  <a:solidFill>
                    <a:schemeClr val="bg1"/>
                  </a:solidFill>
                  <a:cs typeface="B Homa" panose="00000400000000000000" pitchFamily="2" charset="-78"/>
                </a:rPr>
                <a:t>قسمت جلوی این معبد با سنگ های مرمر پوشانده شده است.  معبد آپولون که در جریان </a:t>
              </a:r>
              <a:r>
                <a:rPr lang="fa-IR" altLang="en-US" sz="2000">
                  <a:solidFill>
                    <a:srgbClr val="C00000"/>
                  </a:solidFill>
                  <a:cs typeface="B Homa" panose="00000400000000000000" pitchFamily="2" charset="-78"/>
                </a:rPr>
                <a:t>جنگ های بین ایرانیان و یونانیان ویران شده بود </a:t>
              </a:r>
              <a:r>
                <a:rPr lang="fa-IR" altLang="en-US" sz="2000">
                  <a:solidFill>
                    <a:schemeClr val="bg1"/>
                  </a:solidFill>
                  <a:cs typeface="B Homa" panose="00000400000000000000" pitchFamily="2" charset="-78"/>
                </a:rPr>
                <a:t>در دوره هلنستیک بازسازی شد.</a:t>
              </a:r>
              <a:endParaRPr lang="en-US" altLang="en-US" sz="2000">
                <a:solidFill>
                  <a:schemeClr val="bg1"/>
                </a:solidFill>
                <a:cs typeface="B Homa" panose="00000400000000000000" pitchFamily="2" charset="-78"/>
              </a:endParaRPr>
            </a:p>
            <a:p>
              <a:pPr algn="just" rtl="1" eaLnBrk="1" hangingPunct="1">
                <a:lnSpc>
                  <a:spcPct val="150000"/>
                </a:lnSpc>
              </a:pPr>
              <a:endParaRPr lang="fa-IR" altLang="en-US" sz="2000">
                <a:solidFill>
                  <a:schemeClr val="bg1"/>
                </a:solidFill>
                <a:cs typeface="B Homa" panose="00000400000000000000" pitchFamily="2" charset="-78"/>
              </a:endParaRPr>
            </a:p>
          </p:txBody>
        </p:sp>
        <p:pic>
          <p:nvPicPr>
            <p:cNvPr id="66565" name="Picture 51" descr="Picture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6548" y="914967"/>
              <a:ext cx="6030933" cy="4518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506538" y="73025"/>
            <a:ext cx="5915025" cy="1139825"/>
          </a:xfrm>
        </p:spPr>
        <p:txBody>
          <a:bodyPr/>
          <a:lstStyle/>
          <a:p>
            <a:pPr eaLnBrk="1" hangingPunct="1"/>
            <a:r>
              <a:rPr lang="fa-IR" altLang="en-US" sz="2000" b="1" smtClean="0">
                <a:solidFill>
                  <a:schemeClr val="bg1"/>
                </a:solidFill>
                <a:cs typeface="B Homa" panose="00000400000000000000" pitchFamily="2" charset="-78"/>
              </a:rPr>
              <a:t>معبد آرتمیس در افسوس</a:t>
            </a:r>
            <a:endParaRPr lang="en-US" altLang="en-US" sz="2000" b="1" smtClean="0">
              <a:solidFill>
                <a:schemeClr val="bg1"/>
              </a:solidFill>
              <a:cs typeface="B Homa" panose="00000400000000000000" pitchFamily="2" charset="-78"/>
            </a:endParaRPr>
          </a:p>
        </p:txBody>
      </p:sp>
      <p:sp>
        <p:nvSpPr>
          <p:cNvPr id="67587" name="Text Placeholder 8"/>
          <p:cNvSpPr>
            <a:spLocks noGrp="1"/>
          </p:cNvSpPr>
          <p:nvPr>
            <p:ph type="body" sz="half" idx="2"/>
          </p:nvPr>
        </p:nvSpPr>
        <p:spPr>
          <a:xfrm>
            <a:off x="285750" y="5500688"/>
            <a:ext cx="8858250" cy="1714500"/>
          </a:xfrm>
        </p:spPr>
        <p:txBody>
          <a:bodyPr/>
          <a:lstStyle/>
          <a:p>
            <a:pPr algn="just" rtl="1" eaLnBrk="1" hangingPunct="1">
              <a:lnSpc>
                <a:spcPct val="150000"/>
              </a:lnSpc>
              <a:buFont typeface="Arial" panose="020B0604020202020204" pitchFamily="34" charset="0"/>
              <a:buNone/>
            </a:pPr>
            <a:r>
              <a:rPr lang="fa-IR" altLang="en-US" smtClean="0">
                <a:solidFill>
                  <a:schemeClr val="bg1"/>
                </a:solidFill>
                <a:cs typeface="B Homa" panose="00000400000000000000" pitchFamily="2" charset="-78"/>
              </a:rPr>
              <a:t>در آسیای صغیر مربوط به </a:t>
            </a:r>
            <a:r>
              <a:rPr lang="fa-IR" altLang="en-US" smtClean="0">
                <a:solidFill>
                  <a:srgbClr val="C00000"/>
                </a:solidFill>
                <a:cs typeface="B Homa" panose="00000400000000000000" pitchFamily="2" charset="-78"/>
              </a:rPr>
              <a:t>560 تا 550 ق.م </a:t>
            </a:r>
            <a:r>
              <a:rPr lang="fa-IR" altLang="en-US" smtClean="0">
                <a:solidFill>
                  <a:schemeClr val="bg1"/>
                </a:solidFill>
                <a:cs typeface="B Homa" panose="00000400000000000000" pitchFamily="2" charset="-78"/>
              </a:rPr>
              <a:t>است. این معبد به شیوه ایونیک ساخته شده و در سنتوری آن، نقوش برجسته جنگجویان نیزه بدست </a:t>
            </a:r>
            <a:r>
              <a:rPr lang="fa-IR" altLang="en-US" u="sng" smtClean="0">
                <a:solidFill>
                  <a:schemeClr val="bg1"/>
                </a:solidFill>
                <a:cs typeface="B Homa" panose="00000400000000000000" pitchFamily="2" charset="-78"/>
              </a:rPr>
              <a:t>تصویر شده که در میان آنها الهه آرتمیس با سپری در دست نشان داده </a:t>
            </a:r>
            <a:r>
              <a:rPr lang="fa-IR" altLang="en-US" smtClean="0">
                <a:solidFill>
                  <a:schemeClr val="bg1"/>
                </a:solidFill>
                <a:cs typeface="B Homa" panose="00000400000000000000" pitchFamily="2" charset="-78"/>
              </a:rPr>
              <a:t>شده است.</a:t>
            </a:r>
          </a:p>
        </p:txBody>
      </p:sp>
      <p:pic>
        <p:nvPicPr>
          <p:cNvPr id="67588" name="Picture 4" descr="Temple-of-Artemi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75" y="642938"/>
            <a:ext cx="6357938"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
          <p:cNvSpPr>
            <a:spLocks noChangeArrowheads="1"/>
          </p:cNvSpPr>
          <p:nvPr/>
        </p:nvSpPr>
        <p:spPr bwMode="auto">
          <a:xfrm>
            <a:off x="684213" y="260350"/>
            <a:ext cx="6997700" cy="646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fa-IR" altLang="en-US" sz="2400" b="1">
                <a:solidFill>
                  <a:schemeClr val="bg1"/>
                </a:solidFill>
                <a:cs typeface="B Homa" panose="00000400000000000000" pitchFamily="2" charset="-78"/>
              </a:rPr>
              <a:t>دوره کلاسیک</a:t>
            </a:r>
            <a:endParaRPr lang="en-US" altLang="en-US" sz="2400" b="1">
              <a:solidFill>
                <a:schemeClr val="bg1"/>
              </a:solidFill>
              <a:cs typeface="B Homa" panose="00000400000000000000" pitchFamily="2" charset="-78"/>
            </a:endParaRPr>
          </a:p>
          <a:p>
            <a:pPr algn="just" rtl="1" eaLnBrk="1" hangingPunct="1">
              <a:lnSpc>
                <a:spcPct val="150000"/>
              </a:lnSpc>
            </a:pPr>
            <a:r>
              <a:rPr lang="fa-IR" altLang="en-US" sz="2000">
                <a:solidFill>
                  <a:schemeClr val="bg1"/>
                </a:solidFill>
                <a:cs typeface="B Homa" panose="00000400000000000000" pitchFamily="2" charset="-78"/>
              </a:rPr>
              <a:t>در این عصر فلسفه یونانی که بر پایه </a:t>
            </a:r>
            <a:r>
              <a:rPr lang="fa-IR" altLang="en-US" sz="2000" u="sng">
                <a:solidFill>
                  <a:schemeClr val="bg1"/>
                </a:solidFill>
                <a:cs typeface="B Homa" panose="00000400000000000000" pitchFamily="2" charset="-78"/>
              </a:rPr>
              <a:t>خرد انگاری </a:t>
            </a:r>
            <a:r>
              <a:rPr lang="fa-IR" altLang="en-US" sz="2000">
                <a:solidFill>
                  <a:schemeClr val="bg1"/>
                </a:solidFill>
                <a:cs typeface="B Homa" panose="00000400000000000000" pitchFamily="2" charset="-78"/>
              </a:rPr>
              <a:t>است، ظهور می کند و فرهنگ اسطوره ای یونان را مورد حمله قرار می دهد و بر آن مستولی می شود. در این دوره ما با دو جریان فکری روبرو هستیم. </a:t>
            </a:r>
            <a:r>
              <a:rPr lang="fa-IR" altLang="en-US" sz="2000" b="1">
                <a:solidFill>
                  <a:srgbClr val="C00000"/>
                </a:solidFill>
                <a:cs typeface="B Homa" panose="00000400000000000000" pitchFamily="2" charset="-78"/>
              </a:rPr>
              <a:t>اول اندیشه سوفسطائیان</a:t>
            </a:r>
            <a:r>
              <a:rPr lang="fa-IR" altLang="en-US" sz="2000">
                <a:solidFill>
                  <a:schemeClr val="bg1"/>
                </a:solidFill>
                <a:cs typeface="B Homa" panose="00000400000000000000" pitchFamily="2" charset="-78"/>
              </a:rPr>
              <a:t> که </a:t>
            </a:r>
            <a:r>
              <a:rPr lang="fa-IR" altLang="en-US" sz="2000" u="sng">
                <a:solidFill>
                  <a:schemeClr val="bg1"/>
                </a:solidFill>
                <a:cs typeface="B Homa" panose="00000400000000000000" pitchFamily="2" charset="-78"/>
              </a:rPr>
              <a:t>انسان را قیاس همه چیز می </a:t>
            </a:r>
            <a:r>
              <a:rPr lang="fa-IR" altLang="en-US" sz="2000">
                <a:solidFill>
                  <a:schemeClr val="bg1"/>
                </a:solidFill>
                <a:cs typeface="B Homa" panose="00000400000000000000" pitchFamily="2" charset="-78"/>
              </a:rPr>
              <a:t>دانند و </a:t>
            </a:r>
            <a:r>
              <a:rPr lang="fa-IR" altLang="en-US" sz="2000" b="1">
                <a:solidFill>
                  <a:srgbClr val="C00000"/>
                </a:solidFill>
                <a:cs typeface="B Homa" panose="00000400000000000000" pitchFamily="2" charset="-78"/>
              </a:rPr>
              <a:t>دوم اندیشه فیلسوفان </a:t>
            </a:r>
            <a:r>
              <a:rPr lang="fa-IR" altLang="en-US" sz="2000">
                <a:solidFill>
                  <a:schemeClr val="bg1"/>
                </a:solidFill>
                <a:cs typeface="B Homa" panose="00000400000000000000" pitchFamily="2" charset="-78"/>
              </a:rPr>
              <a:t>که </a:t>
            </a:r>
            <a:r>
              <a:rPr lang="fa-IR" altLang="en-US" sz="2000" u="sng">
                <a:solidFill>
                  <a:schemeClr val="bg1"/>
                </a:solidFill>
                <a:cs typeface="B Homa" panose="00000400000000000000" pitchFamily="2" charset="-78"/>
              </a:rPr>
              <a:t>با پیام خود را بشناس</a:t>
            </a:r>
            <a:r>
              <a:rPr lang="fa-IR" altLang="en-US" sz="2000">
                <a:solidFill>
                  <a:schemeClr val="bg1"/>
                </a:solidFill>
                <a:cs typeface="B Homa" panose="00000400000000000000" pitchFamily="2" charset="-78"/>
              </a:rPr>
              <a:t>، </a:t>
            </a:r>
            <a:r>
              <a:rPr lang="fa-IR" altLang="en-US" sz="2000">
                <a:solidFill>
                  <a:srgbClr val="C00000"/>
                </a:solidFill>
                <a:cs typeface="B Homa" panose="00000400000000000000" pitchFamily="2" charset="-78"/>
              </a:rPr>
              <a:t>انسان گرایی و انسان محوری </a:t>
            </a:r>
            <a:r>
              <a:rPr lang="fa-IR" altLang="en-US" sz="2000">
                <a:solidFill>
                  <a:schemeClr val="bg1"/>
                </a:solidFill>
                <a:cs typeface="B Homa" panose="00000400000000000000" pitchFamily="2" charset="-78"/>
              </a:rPr>
              <a:t>را مد نظر قرار دادند.</a:t>
            </a:r>
          </a:p>
          <a:p>
            <a:pPr algn="just" rtl="1" eaLnBrk="1" hangingPunct="1">
              <a:lnSpc>
                <a:spcPct val="150000"/>
              </a:lnSpc>
            </a:pPr>
            <a:r>
              <a:rPr lang="fa-IR" altLang="en-US" sz="2000">
                <a:solidFill>
                  <a:schemeClr val="bg1"/>
                </a:solidFill>
                <a:cs typeface="B Homa" panose="00000400000000000000" pitchFamily="2" charset="-78"/>
              </a:rPr>
              <a:t>این جریانات فلسفی باعث ظهور طبیعت گرایی و حرکت هنر به سوی رئالیسم شد.</a:t>
            </a:r>
          </a:p>
          <a:p>
            <a:pPr algn="just" rtl="1" eaLnBrk="1" hangingPunct="1">
              <a:lnSpc>
                <a:spcPct val="150000"/>
              </a:lnSpc>
            </a:pPr>
            <a:r>
              <a:rPr lang="fa-IR" altLang="en-US" sz="2000">
                <a:solidFill>
                  <a:schemeClr val="bg1"/>
                </a:solidFill>
                <a:cs typeface="B Homa" panose="00000400000000000000" pitchFamily="2" charset="-78"/>
              </a:rPr>
              <a:t>نزد فیلسوفانی مثل سقراط، افلاطون و ارسطو </a:t>
            </a:r>
            <a:r>
              <a:rPr lang="fa-IR" altLang="en-US" sz="2000" b="1">
                <a:solidFill>
                  <a:srgbClr val="C00000"/>
                </a:solidFill>
                <a:cs typeface="B Homa" panose="00000400000000000000" pitchFamily="2" charset="-78"/>
              </a:rPr>
              <a:t>هنر در ذات خود تقلیدی </a:t>
            </a:r>
            <a:r>
              <a:rPr lang="fa-IR" altLang="en-US" sz="2000">
                <a:solidFill>
                  <a:schemeClr val="bg1"/>
                </a:solidFill>
                <a:cs typeface="B Homa" panose="00000400000000000000" pitchFamily="2" charset="-78"/>
              </a:rPr>
              <a:t>است یا به </a:t>
            </a:r>
            <a:r>
              <a:rPr lang="fa-IR" altLang="en-US" sz="2000" u="sng">
                <a:solidFill>
                  <a:schemeClr val="bg1"/>
                </a:solidFill>
                <a:cs typeface="B Homa" panose="00000400000000000000" pitchFamily="2" charset="-78"/>
              </a:rPr>
              <a:t>عبارت دیگر آفرینش آثار هنری عالمی است تخیلی با تقلید از عالم واقعی</a:t>
            </a:r>
            <a:r>
              <a:rPr lang="fa-IR" altLang="en-US" sz="2000">
                <a:solidFill>
                  <a:schemeClr val="bg1"/>
                </a:solidFill>
                <a:cs typeface="B Homa" panose="00000400000000000000" pitchFamily="2" charset="-78"/>
              </a:rPr>
              <a:t>. این به ما کمک می کند تا بفهمیم که چرا و چگونه پیکره سازی عصر کلاسیک به سمت طبیعتگرایی حرکت می کند و هنرمند پیکره تراش با در نظر گرفتن نظم، تناسب و هماهنگی میان اعضای بدن انسان و تقلید از آن، سعی در واقعی تر و طبیعی تر جلوه دادن پیکره می کند.</a:t>
            </a:r>
            <a:endParaRPr lang="en-US" altLang="en-US" sz="2000">
              <a:solidFill>
                <a:schemeClr val="bg1"/>
              </a:solidFill>
              <a:cs typeface="B Homa" panose="00000400000000000000" pitchFamily="2" charset="-78"/>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page185_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750" y="285750"/>
            <a:ext cx="3929063" cy="640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Rectangle 1"/>
          <p:cNvSpPr>
            <a:spLocks noChangeArrowheads="1"/>
          </p:cNvSpPr>
          <p:nvPr/>
        </p:nvSpPr>
        <p:spPr bwMode="auto">
          <a:xfrm>
            <a:off x="5435600" y="1268413"/>
            <a:ext cx="30003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000" b="1">
                <a:solidFill>
                  <a:schemeClr val="bg1"/>
                </a:solidFill>
                <a:cs typeface="B Homa" panose="00000400000000000000" pitchFamily="2" charset="-78"/>
              </a:rPr>
              <a:t>مجسمه دیسک پران توسط پیکر تراشی با نام </a:t>
            </a:r>
            <a:r>
              <a:rPr lang="fa-IR" altLang="en-US" sz="2000" b="1">
                <a:solidFill>
                  <a:srgbClr val="C00000"/>
                </a:solidFill>
                <a:cs typeface="B Homa" panose="00000400000000000000" pitchFamily="2" charset="-78"/>
              </a:rPr>
              <a:t>مورون</a:t>
            </a:r>
            <a:r>
              <a:rPr lang="fa-IR" altLang="en-US" sz="2000" b="1">
                <a:solidFill>
                  <a:schemeClr val="bg1"/>
                </a:solidFill>
                <a:cs typeface="B Homa" panose="00000400000000000000" pitchFamily="2" charset="-78"/>
              </a:rPr>
              <a:t> ساخته شد</a:t>
            </a:r>
            <a:endParaRPr lang="en-US" altLang="en-US" sz="2000" b="1"/>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Box 1"/>
          <p:cNvSpPr txBox="1">
            <a:spLocks noChangeArrowheads="1"/>
          </p:cNvSpPr>
          <p:nvPr/>
        </p:nvSpPr>
        <p:spPr bwMode="auto">
          <a:xfrm>
            <a:off x="642938" y="857250"/>
            <a:ext cx="785812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200000"/>
              </a:lnSpc>
            </a:pPr>
            <a:r>
              <a:rPr lang="fa-IR" altLang="en-US" sz="2000" b="1">
                <a:solidFill>
                  <a:schemeClr val="bg1"/>
                </a:solidFill>
                <a:cs typeface="B Homa" panose="00000400000000000000" pitchFamily="2" charset="-78"/>
              </a:rPr>
              <a:t>معماری دوره کلاسیک</a:t>
            </a:r>
          </a:p>
          <a:p>
            <a:pPr algn="just" rtl="1" eaLnBrk="1" hangingPunct="1">
              <a:lnSpc>
                <a:spcPct val="200000"/>
              </a:lnSpc>
            </a:pPr>
            <a:r>
              <a:rPr lang="fa-IR" altLang="en-US" sz="2000">
                <a:solidFill>
                  <a:schemeClr val="bg1"/>
                </a:solidFill>
                <a:cs typeface="B Homa" panose="00000400000000000000" pitchFamily="2" charset="-78"/>
              </a:rPr>
              <a:t>معماری این دوره با پیشوایی و پشتیبانی</a:t>
            </a:r>
            <a:r>
              <a:rPr lang="fa-IR" altLang="en-US" sz="2000" b="1">
                <a:solidFill>
                  <a:srgbClr val="C00000"/>
                </a:solidFill>
                <a:cs typeface="B Homa" panose="00000400000000000000" pitchFamily="2" charset="-78"/>
              </a:rPr>
              <a:t> فیدیاس </a:t>
            </a:r>
            <a:r>
              <a:rPr lang="fa-IR" altLang="en-US" sz="2000">
                <a:solidFill>
                  <a:schemeClr val="bg1"/>
                </a:solidFill>
                <a:cs typeface="B Homa" panose="00000400000000000000" pitchFamily="2" charset="-78"/>
              </a:rPr>
              <a:t>معمار و پیکره تراش بزرگ که در دولت یونان مقام </a:t>
            </a:r>
            <a:r>
              <a:rPr lang="fa-IR" altLang="en-US" sz="2000" u="sng">
                <a:solidFill>
                  <a:schemeClr val="bg1"/>
                </a:solidFill>
                <a:cs typeface="B Homa" panose="00000400000000000000" pitchFamily="2" charset="-78"/>
              </a:rPr>
              <a:t>وزیر هنر </a:t>
            </a:r>
            <a:r>
              <a:rPr lang="fa-IR" altLang="en-US" sz="2000">
                <a:solidFill>
                  <a:schemeClr val="bg1"/>
                </a:solidFill>
                <a:cs typeface="B Homa" panose="00000400000000000000" pitchFamily="2" charset="-78"/>
              </a:rPr>
              <a:t>را داشت، به اوج رونق و کمال رسید. در این دوره بناهای موجود بر روی آکروپل آتن با پیکره های زیبایی تزیین شدند. معماری در این دوره از لحاظ فنی پیشرفت شایان توجهی داشت. </a:t>
            </a:r>
            <a:r>
              <a:rPr lang="fa-IR" altLang="en-US" sz="2000" u="sng">
                <a:solidFill>
                  <a:schemeClr val="bg1"/>
                </a:solidFill>
                <a:cs typeface="B Homa" panose="00000400000000000000" pitchFamily="2" charset="-78"/>
              </a:rPr>
              <a:t>سنگ ها در این دوره به دقت تراش خوردند و با دقت جفتکاری </a:t>
            </a:r>
            <a:r>
              <a:rPr lang="fa-IR" altLang="en-US" sz="2000">
                <a:solidFill>
                  <a:schemeClr val="bg1"/>
                </a:solidFill>
                <a:cs typeface="B Homa" panose="00000400000000000000" pitchFamily="2" charset="-78"/>
              </a:rPr>
              <a:t>می شدند. در این دوره چند </a:t>
            </a:r>
            <a:r>
              <a:rPr lang="fa-IR" altLang="en-US" sz="2000" u="sng">
                <a:solidFill>
                  <a:schemeClr val="bg1"/>
                </a:solidFill>
                <a:cs typeface="B Homa" panose="00000400000000000000" pitchFamily="2" charset="-78"/>
              </a:rPr>
              <a:t>پرستشگاه با نقشه گرد </a:t>
            </a:r>
            <a:r>
              <a:rPr lang="fa-IR" altLang="en-US" sz="2000">
                <a:solidFill>
                  <a:schemeClr val="bg1"/>
                </a:solidFill>
                <a:cs typeface="B Homa" panose="00000400000000000000" pitchFamily="2" charset="-78"/>
              </a:rPr>
              <a:t>نیز می بینیم. که نمونه آن بنای گرد </a:t>
            </a:r>
            <a:r>
              <a:rPr lang="fa-IR" altLang="en-US" sz="2000" b="1">
                <a:solidFill>
                  <a:srgbClr val="C00000"/>
                </a:solidFill>
                <a:cs typeface="B Homa" panose="00000400000000000000" pitchFamily="2" charset="-78"/>
              </a:rPr>
              <a:t>مارماریا در دلفی </a:t>
            </a:r>
            <a:r>
              <a:rPr lang="fa-IR" altLang="en-US" sz="2000">
                <a:solidFill>
                  <a:schemeClr val="bg1"/>
                </a:solidFill>
                <a:cs typeface="B Homa" panose="00000400000000000000" pitchFamily="2" charset="-78"/>
              </a:rPr>
              <a:t>است. در این دوره انواعی از بناهای عمومی نیز احداث شد که نمونه آن بناهای </a:t>
            </a:r>
            <a:r>
              <a:rPr lang="fa-IR" altLang="en-US" sz="2000" u="sng">
                <a:solidFill>
                  <a:schemeClr val="bg1"/>
                </a:solidFill>
                <a:cs typeface="B Homa" panose="00000400000000000000" pitchFamily="2" charset="-78"/>
              </a:rPr>
              <a:t>آمفی تئاترها، ورزشگاه ها با جایگاه های پلکانی برای نشستن تماشاگران، گذرگاه های سرپوشیده و ستوندار در خیابان ها هستند.</a:t>
            </a:r>
            <a:endParaRPr lang="en-US" altLang="en-US" sz="2000" u="sng">
              <a:solidFill>
                <a:schemeClr val="bg1"/>
              </a:solidFill>
              <a:cs typeface="B Homa" panose="00000400000000000000" pitchFamily="2" charset="-78"/>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Box 1"/>
          <p:cNvSpPr txBox="1">
            <a:spLocks noChangeArrowheads="1"/>
          </p:cNvSpPr>
          <p:nvPr/>
        </p:nvSpPr>
        <p:spPr bwMode="auto">
          <a:xfrm>
            <a:off x="1000125" y="1479550"/>
            <a:ext cx="7358063"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200000"/>
              </a:lnSpc>
            </a:pPr>
            <a:r>
              <a:rPr lang="fa-IR" altLang="en-US" sz="2000">
                <a:solidFill>
                  <a:schemeClr val="bg1"/>
                </a:solidFill>
                <a:cs typeface="B Homa" panose="00000400000000000000" pitchFamily="2" charset="-78"/>
              </a:rPr>
              <a:t>هنر معماری در دوره آرکائیک مرحله جوانی و ناآزمودگی را می پیمود و در دوره هلنی که دوره بعد از دوره کلاسیک است، در معماری علایم پیری و مهجوری دیده می شود در صورتی که در فاصله میان این دو دوره، یعنی در عصر کلاسیک، </a:t>
            </a:r>
            <a:r>
              <a:rPr lang="fa-IR" altLang="en-US" sz="2000" u="sng">
                <a:solidFill>
                  <a:schemeClr val="bg1"/>
                </a:solidFill>
                <a:cs typeface="B Homa" panose="00000400000000000000" pitchFamily="2" charset="-78"/>
              </a:rPr>
              <a:t>معماری دارای موازنه، اعتدال و هماهنگی است.</a:t>
            </a:r>
            <a:r>
              <a:rPr lang="fa-IR" altLang="en-US" sz="2000">
                <a:solidFill>
                  <a:schemeClr val="bg1"/>
                </a:solidFill>
                <a:cs typeface="B Homa" panose="00000400000000000000" pitchFamily="2" charset="-78"/>
              </a:rPr>
              <a:t> در این عصر آتن مرکز فعالیتهای هنری شد و بناهای این شهر که پس از </a:t>
            </a:r>
            <a:r>
              <a:rPr lang="fa-IR" altLang="en-US" sz="2000" b="1" u="sng">
                <a:solidFill>
                  <a:srgbClr val="FF0000"/>
                </a:solidFill>
                <a:cs typeface="B Homa" panose="00000400000000000000" pitchFamily="2" charset="-78"/>
              </a:rPr>
              <a:t>جنگهای 480ق.م ویران شده بود، به رهبری فیدیاس و پریکلس بازسازی شدند</a:t>
            </a:r>
            <a:r>
              <a:rPr lang="fa-IR" altLang="en-US" sz="2000" u="sng">
                <a:solidFill>
                  <a:schemeClr val="bg1"/>
                </a:solidFill>
                <a:cs typeface="B Homa" panose="00000400000000000000" pitchFamily="2" charset="-78"/>
              </a:rPr>
              <a:t>.</a:t>
            </a:r>
            <a:endParaRPr lang="en-US" altLang="en-US" sz="2000" u="sng">
              <a:solidFill>
                <a:schemeClr val="bg1"/>
              </a:solidFill>
              <a:cs typeface="B Homa" panose="00000400000000000000" pitchFamily="2" charset="-78"/>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apollo at Delphi.jpg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7900" y="725488"/>
            <a:ext cx="7188200" cy="540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730" name="Group 3"/>
          <p:cNvGrpSpPr>
            <a:grpSpLocks/>
          </p:cNvGrpSpPr>
          <p:nvPr/>
        </p:nvGrpSpPr>
        <p:grpSpPr bwMode="auto">
          <a:xfrm>
            <a:off x="671513" y="1341438"/>
            <a:ext cx="7715250" cy="4197350"/>
            <a:chOff x="671493" y="1340767"/>
            <a:chExt cx="7715250" cy="4198009"/>
          </a:xfrm>
        </p:grpSpPr>
        <p:sp>
          <p:nvSpPr>
            <p:cNvPr id="73731" name="TextBox 2"/>
            <p:cNvSpPr txBox="1">
              <a:spLocks noChangeArrowheads="1"/>
            </p:cNvSpPr>
            <p:nvPr/>
          </p:nvSpPr>
          <p:spPr bwMode="auto">
            <a:xfrm>
              <a:off x="671493" y="1340767"/>
              <a:ext cx="7715250" cy="97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lnSpc>
                  <a:spcPct val="150000"/>
                </a:lnSpc>
              </a:pPr>
              <a:r>
                <a:rPr lang="fa-IR" altLang="en-US" sz="2000">
                  <a:solidFill>
                    <a:schemeClr val="bg1"/>
                  </a:solidFill>
                  <a:cs typeface="B Homa" panose="00000400000000000000" pitchFamily="2" charset="-78"/>
                </a:rPr>
                <a:t>در کناره غربی آسیای صغیر در شهر </a:t>
              </a:r>
              <a:r>
                <a:rPr lang="fa-IR" altLang="en-US" sz="2000" b="1">
                  <a:solidFill>
                    <a:srgbClr val="FF0000"/>
                  </a:solidFill>
                  <a:cs typeface="B Homa" panose="00000400000000000000" pitchFamily="2" charset="-78"/>
                </a:rPr>
                <a:t>میلتوس پرستشگاه آپولون </a:t>
              </a:r>
              <a:r>
                <a:rPr lang="fa-IR" altLang="en-US" sz="2000">
                  <a:solidFill>
                    <a:schemeClr val="bg1"/>
                  </a:solidFill>
                  <a:cs typeface="B Homa" panose="00000400000000000000" pitchFamily="2" charset="-78"/>
                </a:rPr>
                <a:t>و در شهر </a:t>
              </a:r>
              <a:r>
                <a:rPr lang="fa-IR" altLang="en-US" sz="2000" b="1">
                  <a:solidFill>
                    <a:srgbClr val="FF0000"/>
                  </a:solidFill>
                  <a:cs typeface="B Homa" panose="00000400000000000000" pitchFamily="2" charset="-78"/>
                </a:rPr>
                <a:t>آرگولید تماشاخانه اپیداوروس</a:t>
              </a:r>
              <a:r>
                <a:rPr lang="fa-IR" altLang="en-US" sz="2000">
                  <a:solidFill>
                    <a:schemeClr val="bg1"/>
                  </a:solidFill>
                  <a:cs typeface="B Homa" panose="00000400000000000000" pitchFamily="2" charset="-78"/>
                </a:rPr>
                <a:t> </a:t>
              </a:r>
              <a:r>
                <a:rPr lang="en-US" altLang="en-US" sz="2000">
                  <a:solidFill>
                    <a:schemeClr val="bg1"/>
                  </a:solidFill>
                  <a:cs typeface="B Homa" panose="00000400000000000000" pitchFamily="2" charset="-78"/>
                </a:rPr>
                <a:t>Ephidauros</a:t>
              </a:r>
              <a:r>
                <a:rPr lang="fa-IR" altLang="en-US" sz="2000">
                  <a:solidFill>
                    <a:schemeClr val="bg1"/>
                  </a:solidFill>
                  <a:cs typeface="B Homa" panose="00000400000000000000" pitchFamily="2" charset="-78"/>
                </a:rPr>
                <a:t> را بر پا ساختند. </a:t>
              </a:r>
              <a:endParaRPr lang="en-US" altLang="en-US" sz="2000">
                <a:solidFill>
                  <a:schemeClr val="bg1"/>
                </a:solidFill>
                <a:cs typeface="B Homa" panose="00000400000000000000" pitchFamily="2" charset="-78"/>
              </a:endParaRPr>
            </a:p>
          </p:txBody>
        </p:sp>
        <p:sp>
          <p:nvSpPr>
            <p:cNvPr id="73732" name="Picture 2" descr="Epidauros-theatre1.jpg"/>
            <p:cNvSpPr>
              <a:spLocks noChangeAspect="1"/>
            </p:cNvSpPr>
            <p:nvPr/>
          </p:nvSpPr>
          <p:spPr bwMode="auto">
            <a:xfrm>
              <a:off x="1785918" y="1785926"/>
              <a:ext cx="5486400"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gr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1"/>
          <p:cNvSpPr>
            <a:spLocks noChangeArrowheads="1"/>
          </p:cNvSpPr>
          <p:nvPr/>
        </p:nvSpPr>
        <p:spPr bwMode="auto">
          <a:xfrm>
            <a:off x="714375" y="1408113"/>
            <a:ext cx="7785100" cy="332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2219325" algn="l"/>
              </a:tabLst>
              <a:defRPr>
                <a:solidFill>
                  <a:schemeClr val="tx1"/>
                </a:solidFill>
                <a:latin typeface="Arial" panose="020B0604020202020204" pitchFamily="34" charset="0"/>
                <a:cs typeface="Arial" panose="020B0604020202020204" pitchFamily="34" charset="0"/>
              </a:defRPr>
            </a:lvl1pPr>
            <a:lvl2pPr marL="742950" indent="-285750">
              <a:tabLst>
                <a:tab pos="2219325" algn="l"/>
              </a:tabLst>
              <a:defRPr>
                <a:solidFill>
                  <a:schemeClr val="tx1"/>
                </a:solidFill>
                <a:latin typeface="Arial" panose="020B0604020202020204" pitchFamily="34" charset="0"/>
                <a:cs typeface="Arial" panose="020B0604020202020204" pitchFamily="34" charset="0"/>
              </a:defRPr>
            </a:lvl2pPr>
            <a:lvl3pPr marL="1143000" indent="-228600">
              <a:tabLst>
                <a:tab pos="2219325" algn="l"/>
              </a:tabLst>
              <a:defRPr>
                <a:solidFill>
                  <a:schemeClr val="tx1"/>
                </a:solidFill>
                <a:latin typeface="Arial" panose="020B0604020202020204" pitchFamily="34" charset="0"/>
                <a:cs typeface="Arial" panose="020B0604020202020204" pitchFamily="34" charset="0"/>
              </a:defRPr>
            </a:lvl3pPr>
            <a:lvl4pPr marL="1600200" indent="-228600">
              <a:tabLst>
                <a:tab pos="2219325" algn="l"/>
              </a:tabLst>
              <a:defRPr>
                <a:solidFill>
                  <a:schemeClr val="tx1"/>
                </a:solidFill>
                <a:latin typeface="Arial" panose="020B0604020202020204" pitchFamily="34" charset="0"/>
                <a:cs typeface="Arial" panose="020B0604020202020204" pitchFamily="34" charset="0"/>
              </a:defRPr>
            </a:lvl4pPr>
            <a:lvl5pPr marL="2057400" indent="-228600">
              <a:tabLst>
                <a:tab pos="2219325"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2219325"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2219325"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2219325"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2219325" algn="l"/>
              </a:tabLst>
              <a:defRPr>
                <a:solidFill>
                  <a:schemeClr val="tx1"/>
                </a:solidFill>
                <a:latin typeface="Arial" panose="020B0604020202020204" pitchFamily="34" charset="0"/>
                <a:cs typeface="Arial" panose="020B0604020202020204" pitchFamily="34" charset="0"/>
              </a:defRPr>
            </a:lvl9pPr>
          </a:lstStyle>
          <a:p>
            <a:pPr algn="just" rtl="1">
              <a:lnSpc>
                <a:spcPct val="150000"/>
              </a:lnSpc>
            </a:pPr>
            <a:r>
              <a:rPr lang="fa-IR" altLang="en-US" sz="2000">
                <a:solidFill>
                  <a:schemeClr val="bg1"/>
                </a:solidFill>
                <a:cs typeface="B Homa" panose="00000400000000000000" pitchFamily="2" charset="-78"/>
              </a:rPr>
              <a:t>در این عصر آتن مرکز فعالیتهای هنری شد و بناهای این شهر که پس از </a:t>
            </a:r>
            <a:r>
              <a:rPr lang="fa-IR" altLang="en-US" sz="2000" b="1" u="sng">
                <a:solidFill>
                  <a:schemeClr val="bg1"/>
                </a:solidFill>
                <a:cs typeface="B Homa" panose="00000400000000000000" pitchFamily="2" charset="-78"/>
              </a:rPr>
              <a:t>جنگهای 480ق.م ویران شده بود، به رهبری فیدیاس و پریکلس بازسازی شدند</a:t>
            </a:r>
            <a:r>
              <a:rPr lang="fa-IR" altLang="en-US" sz="2000" u="sng">
                <a:solidFill>
                  <a:schemeClr val="bg1"/>
                </a:solidFill>
                <a:cs typeface="B Homa" panose="00000400000000000000" pitchFamily="2" charset="-78"/>
              </a:rPr>
              <a:t>.</a:t>
            </a:r>
            <a:endParaRPr lang="en-US" altLang="en-US" sz="2000" u="sng">
              <a:solidFill>
                <a:schemeClr val="bg1"/>
              </a:solidFill>
              <a:cs typeface="B Homa" panose="00000400000000000000" pitchFamily="2" charset="-78"/>
            </a:endParaRPr>
          </a:p>
          <a:p>
            <a:pPr algn="just" rtl="1">
              <a:lnSpc>
                <a:spcPct val="150000"/>
              </a:lnSpc>
            </a:pPr>
            <a:r>
              <a:rPr lang="ar-SA" altLang="en-US" sz="2000">
                <a:solidFill>
                  <a:schemeClr val="bg1"/>
                </a:solidFill>
                <a:ea typeface="Times New Roman" panose="02020603050405020304" pitchFamily="18" charset="0"/>
                <a:cs typeface="B Homa" panose="00000400000000000000" pitchFamily="2" charset="-78"/>
              </a:rPr>
              <a:t>یکی از مجموعه بناهای باشکوه یونان در عصر کلاسیک آکروپولیس شهر آتن بود که به رهبری پریکلس در اواخر قرن 5 ق.م احیا گردید. مجموعه بناهای روی آکروپولیس آتن شامل معبد </a:t>
            </a:r>
            <a:r>
              <a:rPr lang="ar-SA" altLang="en-US" sz="2000" b="1">
                <a:solidFill>
                  <a:schemeClr val="bg1"/>
                </a:solidFill>
                <a:ea typeface="Times New Roman" panose="02020603050405020304" pitchFamily="18" charset="0"/>
                <a:cs typeface="B Homa" panose="00000400000000000000" pitchFamily="2" charset="-78"/>
              </a:rPr>
              <a:t>پارتنون، معبد ارختئوم، معبد آرتمیس، معبد الهه پیروزی نیکه و معبد آتنا </a:t>
            </a:r>
            <a:r>
              <a:rPr lang="ar-SA" altLang="en-US" sz="2000">
                <a:solidFill>
                  <a:schemeClr val="bg1"/>
                </a:solidFill>
                <a:ea typeface="Times New Roman" panose="02020603050405020304" pitchFamily="18" charset="0"/>
                <a:cs typeface="B Homa" panose="00000400000000000000" pitchFamily="2" charset="-78"/>
              </a:rPr>
              <a:t>بود.</a:t>
            </a:r>
            <a:endParaRPr lang="en-US" altLang="en-US" sz="2000">
              <a:solidFill>
                <a:schemeClr val="bg1"/>
              </a:solidFill>
              <a:cs typeface="B Homa" panose="00000400000000000000" pitchFamily="2" charset="-78"/>
            </a:endParaRPr>
          </a:p>
          <a:p>
            <a:pPr algn="just">
              <a:lnSpc>
                <a:spcPct val="150000"/>
              </a:lnSpc>
            </a:pPr>
            <a:endParaRPr lang="en-US" altLang="en-US" sz="2000">
              <a:solidFill>
                <a:schemeClr val="bg1"/>
              </a:solidFill>
              <a:cs typeface="B Homa" panose="00000400000000000000" pitchFamily="2"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1"/>
          <p:cNvSpPr txBox="1">
            <a:spLocks noChangeArrowheads="1"/>
          </p:cNvSpPr>
          <p:nvPr/>
        </p:nvSpPr>
        <p:spPr bwMode="auto">
          <a:xfrm>
            <a:off x="468313" y="1125538"/>
            <a:ext cx="7920037" cy="544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400">
                <a:solidFill>
                  <a:schemeClr val="bg1"/>
                </a:solidFill>
                <a:latin typeface="Calibri" panose="020F0502020204030204" pitchFamily="34" charset="0"/>
                <a:cs typeface="B Homa" panose="00000400000000000000" pitchFamily="2" charset="-78"/>
              </a:rPr>
              <a:t>كشور يونان با مساحت تقريبي 46500 (چهل و شش هزار و پانصد كيلومتر مربع)، در جنوب شرقي اروپا و در كرانه هاي شمال شرقي درياي مديترانه قرار گرفته است. اين سرزمين از شمال به مقدونيه و بلغارستان، از شمال شرقي به تركيه، از شرق به درياي اژه، از جنوب به درياي مديترانه و از سمت شمال غربي به كشور آلباني محدود مي شود. يونان سرزميني كوهستاني است كه در انتهاي جنوبي شبه جزيره بالكان قرار دارد و قسمت اعظمي از قسمت جنوبي اين شبه جزيره در دريا پيش رفته است. اين سرزمين پوشيده از رشته كوه هاي فراواني است كه به علت كوهستاني بودن، قابل سكونت و مستعد براي فعاليت هاي كشاورزي است .</a:t>
            </a:r>
            <a:endParaRPr lang="en-US" altLang="en-US" sz="2400">
              <a:solidFill>
                <a:schemeClr val="bg1"/>
              </a:solidFill>
              <a:latin typeface="Calibri" panose="020F0502020204030204" pitchFamily="34" charset="0"/>
              <a:cs typeface="B Homa" panose="00000400000000000000" pitchFamily="2" charset="-78"/>
            </a:endParaRPr>
          </a:p>
          <a:p>
            <a:pPr algn="just" rtl="1" eaLnBrk="1" hangingPunct="1"/>
            <a:endParaRPr lang="en-US" altLang="en-US" sz="2400">
              <a:solidFill>
                <a:schemeClr val="bg1"/>
              </a:solidFill>
              <a:latin typeface="Calibri" panose="020F0502020204030204" pitchFamily="34" charset="0"/>
              <a:cs typeface="B Homa" panose="00000400000000000000" pitchFamily="2" charset="-78"/>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4" descr="Picture19.jpg"/>
          <p:cNvPicPr>
            <a:picLocks noChangeAspect="1"/>
          </p:cNvPicPr>
          <p:nvPr/>
        </p:nvPicPr>
        <p:blipFill>
          <a:blip r:embed="rId2">
            <a:lum contrast="10000"/>
            <a:extLst>
              <a:ext uri="{28A0092B-C50C-407E-A947-70E740481C1C}">
                <a14:useLocalDpi xmlns:a14="http://schemas.microsoft.com/office/drawing/2010/main" val="0"/>
              </a:ext>
            </a:extLst>
          </a:blip>
          <a:srcRect l="4648"/>
          <a:stretch>
            <a:fillRect/>
          </a:stretch>
        </p:blipFill>
        <p:spPr bwMode="auto">
          <a:xfrm>
            <a:off x="395288" y="765175"/>
            <a:ext cx="7129462" cy="560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descr="aten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0825" y="304800"/>
            <a:ext cx="8748713" cy="621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pPr>
              <a:defRPr/>
            </a:pPr>
            <a:r>
              <a:rPr lang="en-US"/>
              <a:t>Saeedsun.ir</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descr="aten.JPG"/>
          <p:cNvPicPr>
            <a:picLocks noChangeAspect="1"/>
          </p:cNvPicPr>
          <p:nvPr/>
        </p:nvPicPr>
        <p:blipFill>
          <a:blip r:embed="rId2">
            <a:extLst>
              <a:ext uri="{28A0092B-C50C-407E-A947-70E740481C1C}">
                <a14:useLocalDpi xmlns:a14="http://schemas.microsoft.com/office/drawing/2010/main" val="0"/>
              </a:ext>
            </a:extLst>
          </a:blip>
          <a:srcRect r="5350"/>
          <a:stretch>
            <a:fillRect/>
          </a:stretch>
        </p:blipFill>
        <p:spPr bwMode="auto">
          <a:xfrm>
            <a:off x="642938" y="928688"/>
            <a:ext cx="8005762"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Box 2"/>
          <p:cNvSpPr txBox="1">
            <a:spLocks noChangeArrowheads="1"/>
          </p:cNvSpPr>
          <p:nvPr/>
        </p:nvSpPr>
        <p:spPr bwMode="auto">
          <a:xfrm>
            <a:off x="395288" y="981075"/>
            <a:ext cx="810577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lnSpc>
                <a:spcPct val="200000"/>
              </a:lnSpc>
            </a:pPr>
            <a:r>
              <a:rPr lang="fa-IR" altLang="en-US" sz="2000" b="1">
                <a:solidFill>
                  <a:schemeClr val="bg1"/>
                </a:solidFill>
                <a:cs typeface="B Homa" panose="00000400000000000000" pitchFamily="2" charset="-78"/>
              </a:rPr>
              <a:t>دوره یونانی مآبی     </a:t>
            </a:r>
            <a:r>
              <a:rPr lang="en-US" altLang="en-US" sz="2000" b="1">
                <a:solidFill>
                  <a:schemeClr val="bg1"/>
                </a:solidFill>
                <a:cs typeface="B Homa" panose="00000400000000000000" pitchFamily="2" charset="-78"/>
              </a:rPr>
              <a:t> Period</a:t>
            </a:r>
            <a:r>
              <a:rPr lang="fa-IR" altLang="en-US" sz="2000" b="1">
                <a:solidFill>
                  <a:schemeClr val="bg1"/>
                </a:solidFill>
                <a:cs typeface="B Homa" panose="00000400000000000000" pitchFamily="2" charset="-78"/>
              </a:rPr>
              <a:t> </a:t>
            </a:r>
            <a:r>
              <a:rPr lang="en-US" altLang="en-US" sz="2000" b="1">
                <a:solidFill>
                  <a:schemeClr val="bg1"/>
                </a:solidFill>
                <a:cs typeface="B Homa" panose="00000400000000000000" pitchFamily="2" charset="-78"/>
              </a:rPr>
              <a:t>Hellenistic</a:t>
            </a:r>
            <a:r>
              <a:rPr lang="fa-IR" altLang="en-US" sz="2000" b="1">
                <a:solidFill>
                  <a:schemeClr val="bg1"/>
                </a:solidFill>
                <a:cs typeface="B Homa" panose="00000400000000000000" pitchFamily="2" charset="-78"/>
              </a:rPr>
              <a:t> </a:t>
            </a:r>
            <a:r>
              <a:rPr lang="fa-IR" altLang="en-US" sz="2000" b="1">
                <a:solidFill>
                  <a:srgbClr val="FF0000"/>
                </a:solidFill>
                <a:cs typeface="B Homa" panose="00000400000000000000" pitchFamily="2" charset="-78"/>
              </a:rPr>
              <a:t>(323 تا 27ق.م)</a:t>
            </a:r>
            <a:endParaRPr lang="fa-IR" altLang="en-US" b="1">
              <a:solidFill>
                <a:srgbClr val="FF0000"/>
              </a:solidFill>
              <a:cs typeface="B Homa" panose="00000400000000000000" pitchFamily="2" charset="-78"/>
            </a:endParaRPr>
          </a:p>
          <a:p>
            <a:pPr algn="just" rtl="1" eaLnBrk="1" hangingPunct="1">
              <a:lnSpc>
                <a:spcPct val="200000"/>
              </a:lnSpc>
            </a:pPr>
            <a:r>
              <a:rPr lang="fa-IR" altLang="en-US" sz="2000">
                <a:solidFill>
                  <a:schemeClr val="bg1"/>
                </a:solidFill>
                <a:cs typeface="B Homa" panose="00000400000000000000" pitchFamily="2" charset="-78"/>
              </a:rPr>
              <a:t>اسکندر مقدونی در سال 336ق.م پادشاه مقدونیه شد و فتوحات پدرش، فیلیپ دوم را دنبال کرد. فتوحات وی مرحله جدیدی را در تاریخ یونان و خاورمیانه باستان پدید آورد. این مرحله عصر هلنیستی نامیده شده است. وی فتوحات گسترده ای را داشت </a:t>
            </a:r>
            <a:r>
              <a:rPr lang="fa-IR" altLang="en-US" sz="2000" u="sng">
                <a:solidFill>
                  <a:schemeClr val="bg1"/>
                </a:solidFill>
                <a:cs typeface="B Homa" panose="00000400000000000000" pitchFamily="2" charset="-78"/>
              </a:rPr>
              <a:t>که از شمال تا روسیه، از شرق تا هند و از جنوب مصر و شمال آفریقا و از طرف غرب تا کناره های مدیترانه، فرانسه و اسپانیا را در بر می گرفت. </a:t>
            </a:r>
            <a:r>
              <a:rPr lang="fa-IR" altLang="en-US" sz="2000">
                <a:solidFill>
                  <a:schemeClr val="bg1"/>
                </a:solidFill>
                <a:cs typeface="B Homa" panose="00000400000000000000" pitchFamily="2" charset="-78"/>
              </a:rPr>
              <a:t>اسکندر کبیر در سال 323 ق.م در سن 32 سالگی درگذشت. سیاست این فاتح بزرگ متحدکردن ملت های تحت تسلط خود در سایه فرهنگ هلنی بود و بنابر این هدف، افسران خود را واداشت تا همسرانی ایرانی اختیار کنند و خود نیز  با رکسانا شاهبانوی ایرانی ازدواج کرد. </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Box 1"/>
          <p:cNvSpPr txBox="1">
            <a:spLocks noChangeArrowheads="1"/>
          </p:cNvSpPr>
          <p:nvPr/>
        </p:nvSpPr>
        <p:spPr bwMode="auto">
          <a:xfrm>
            <a:off x="571500" y="1695450"/>
            <a:ext cx="7929563"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200000"/>
              </a:lnSpc>
            </a:pPr>
            <a:r>
              <a:rPr lang="fa-IR" altLang="en-US" sz="2000">
                <a:solidFill>
                  <a:schemeClr val="bg1"/>
                </a:solidFill>
                <a:cs typeface="B Homa" panose="00000400000000000000" pitchFamily="2" charset="-78"/>
              </a:rPr>
              <a:t>دوره هلنی  از</a:t>
            </a:r>
            <a:r>
              <a:rPr lang="fa-IR" altLang="en-US" sz="2000" b="1">
                <a:solidFill>
                  <a:schemeClr val="bg1"/>
                </a:solidFill>
                <a:cs typeface="B Homa" panose="00000400000000000000" pitchFamily="2" charset="-78"/>
              </a:rPr>
              <a:t> </a:t>
            </a:r>
            <a:r>
              <a:rPr lang="fa-IR" altLang="en-US" sz="2000">
                <a:solidFill>
                  <a:schemeClr val="bg1"/>
                </a:solidFill>
                <a:cs typeface="B Homa" panose="00000400000000000000" pitchFamily="2" charset="-78"/>
              </a:rPr>
              <a:t>323 تا 27 ق.م را در بر می گیرد. این دوره به دوره ای از تاریخ سیاسی و فرهنگی و هنری یونان که مشخصه آن پدید آمدن دولتها در مناطق امپراتوری یونان پس از مرگ اسکندر مقدونی بود، اطلاق گردید. پس از مرگ اسکندر، امپراتوری وی به علت فقدان جانشین به دولت های کوچکی تقسیم شد. در این زمان دولت شهر های آتن و اسپارت قدرت خود را از دست دادند و تحت نفوذ مقدونیان بودند. </a:t>
            </a:r>
          </a:p>
          <a:p>
            <a:pPr algn="just" rtl="1" eaLnBrk="1" hangingPunct="1">
              <a:lnSpc>
                <a:spcPct val="200000"/>
              </a:lnSpc>
            </a:pPr>
            <a:endParaRPr lang="en-US" altLang="en-US" sz="2000">
              <a:solidFill>
                <a:schemeClr val="bg1"/>
              </a:solidFill>
              <a:cs typeface="B Homa" panose="00000400000000000000" pitchFamily="2" charset="-78"/>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898" name="Group 3"/>
          <p:cNvGrpSpPr>
            <a:grpSpLocks/>
          </p:cNvGrpSpPr>
          <p:nvPr/>
        </p:nvGrpSpPr>
        <p:grpSpPr bwMode="auto">
          <a:xfrm>
            <a:off x="714375" y="549275"/>
            <a:ext cx="7572375" cy="5578475"/>
            <a:chOff x="928658" y="477167"/>
            <a:chExt cx="7572458" cy="5579580"/>
          </a:xfrm>
        </p:grpSpPr>
        <p:sp>
          <p:nvSpPr>
            <p:cNvPr id="80899" name="TextBox 1"/>
            <p:cNvSpPr txBox="1">
              <a:spLocks noChangeArrowheads="1"/>
            </p:cNvSpPr>
            <p:nvPr/>
          </p:nvSpPr>
          <p:spPr bwMode="auto">
            <a:xfrm>
              <a:off x="1000099" y="477167"/>
              <a:ext cx="7429552" cy="378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200000"/>
                </a:lnSpc>
              </a:pPr>
              <a:r>
                <a:rPr lang="fa-IR" altLang="en-US" sz="2000">
                  <a:solidFill>
                    <a:schemeClr val="bg1"/>
                  </a:solidFill>
                  <a:cs typeface="B Homa" panose="00000400000000000000" pitchFamily="2" charset="-78"/>
                </a:rPr>
                <a:t>در این زمان بناهای یونانی مشابهی در شهر های خاورمیانه سربرافراشتند. بزرگان و مشاهیر این شهر ها به آموختن زبان یونانی پرداختند و تا حد زیادی آداب و رسوم یونانی را پذیرفتند. البته باید به یاد داشت که بیش تر طبقات بالای این شهرها تحت تاثیر فرهنگ هلنیستی قرار گرفتند و در زیر این پوشش ظریف یونانی فرهنگ اصیل این مناطق کماکان به حیات خود ادامه داد.</a:t>
              </a:r>
            </a:p>
            <a:p>
              <a:pPr algn="just" rtl="1" eaLnBrk="1" hangingPunct="1">
                <a:lnSpc>
                  <a:spcPct val="200000"/>
                </a:lnSpc>
              </a:pPr>
              <a:r>
                <a:rPr lang="fa-IR" altLang="en-US" sz="2000">
                  <a:solidFill>
                    <a:schemeClr val="bg1"/>
                  </a:solidFill>
                  <a:cs typeface="B Homa" panose="00000400000000000000" pitchFamily="2" charset="-78"/>
                </a:rPr>
                <a:t>   </a:t>
              </a:r>
              <a:endParaRPr lang="en-US" altLang="en-US" sz="2000">
                <a:solidFill>
                  <a:schemeClr val="bg1"/>
                </a:solidFill>
                <a:cs typeface="B Homa" panose="00000400000000000000" pitchFamily="2" charset="-78"/>
              </a:endParaRPr>
            </a:p>
          </p:txBody>
        </p:sp>
        <p:sp>
          <p:nvSpPr>
            <p:cNvPr id="80900" name="TextBox 2"/>
            <p:cNvSpPr txBox="1">
              <a:spLocks noChangeArrowheads="1"/>
            </p:cNvSpPr>
            <p:nvPr/>
          </p:nvSpPr>
          <p:spPr bwMode="auto">
            <a:xfrm>
              <a:off x="928658" y="3501957"/>
              <a:ext cx="7572458" cy="2554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200000"/>
                </a:lnSpc>
              </a:pPr>
              <a:r>
                <a:rPr lang="fa-IR" altLang="en-US" sz="2000">
                  <a:solidFill>
                    <a:schemeClr val="bg1"/>
                  </a:solidFill>
                  <a:cs typeface="B Homa" panose="00000400000000000000" pitchFamily="2" charset="-78"/>
                </a:rPr>
                <a:t>برخی مورخان ادعا می کنند که خاورمیانه پس از فتوحات اسکندر هلنیستی و یونانی مآب شده بود. این عقیده درست نیست و فقط نخبگان شهر های بزرگ با فرهنگ یونانی آشنا شدند. </a:t>
              </a:r>
              <a:r>
                <a:rPr lang="fa-IR" altLang="en-US" sz="2000" u="sng">
                  <a:solidFill>
                    <a:schemeClr val="bg1"/>
                  </a:solidFill>
                  <a:cs typeface="B Homa" panose="00000400000000000000" pitchFamily="2" charset="-78"/>
                </a:rPr>
                <a:t>تمدن یونان برخی از عناصر خاورمیانه را اخذ کرد و در عین حال فرهنگ های گوناگون خاورمیانه کم و بیش نفوذ فرهنگ یونانی را پذیرفتند.</a:t>
              </a:r>
              <a:endParaRPr lang="en-US" altLang="en-US" sz="2000" u="sng">
                <a:solidFill>
                  <a:schemeClr val="bg1"/>
                </a:solidFill>
                <a:cs typeface="B Homa" panose="00000400000000000000" pitchFamily="2" charset="-78"/>
              </a:endParaRPr>
            </a:p>
          </p:txBody>
        </p:sp>
      </p:gr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Box 1"/>
          <p:cNvSpPr txBox="1">
            <a:spLocks noChangeArrowheads="1"/>
          </p:cNvSpPr>
          <p:nvPr/>
        </p:nvSpPr>
        <p:spPr bwMode="auto">
          <a:xfrm>
            <a:off x="714375" y="1428750"/>
            <a:ext cx="7643813"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200000"/>
              </a:lnSpc>
            </a:pPr>
            <a:r>
              <a:rPr lang="fa-IR" altLang="en-US" sz="2000" b="1">
                <a:solidFill>
                  <a:srgbClr val="C00000"/>
                </a:solidFill>
                <a:cs typeface="B Homa" panose="00000400000000000000" pitchFamily="2" charset="-78"/>
              </a:rPr>
              <a:t>هنر در دوره یونانی مآبی</a:t>
            </a:r>
          </a:p>
          <a:p>
            <a:pPr algn="just" rtl="1" eaLnBrk="1" hangingPunct="1">
              <a:lnSpc>
                <a:spcPct val="200000"/>
              </a:lnSpc>
            </a:pPr>
            <a:r>
              <a:rPr lang="fa-IR" altLang="en-US" sz="2000">
                <a:solidFill>
                  <a:schemeClr val="bg1"/>
                </a:solidFill>
                <a:cs typeface="B Homa" panose="00000400000000000000" pitchFamily="2" charset="-78"/>
              </a:rPr>
              <a:t>پیروزی های اسکندر بین سالهای 336 تا 323 قبل از میلاد ضمن اشاعه تمدن یونانی در سراسر خاورزمین تا هندوستان، همان گونه که موجب اشاعه فرهنگ خاوری در یونان شد، تمدنی را بوجود آورد که یونانی مابی نام گرفت. بر این اساس تمایل هنرمند </a:t>
            </a:r>
            <a:r>
              <a:rPr lang="fa-IR" altLang="en-US" sz="2000" b="1">
                <a:solidFill>
                  <a:srgbClr val="FF0000"/>
                </a:solidFill>
                <a:cs typeface="B Homa" panose="00000400000000000000" pitchFamily="2" charset="-78"/>
              </a:rPr>
              <a:t>به اجرای آثاری غول پیکر متاثر از نفوذ هنر خاورزمین بود و از سوی دیگر، استفاده از شیوه واقع گرایی و طبیعتگرایی متاثر از هنر یونان بود.  </a:t>
            </a:r>
            <a:endParaRPr lang="en-US" altLang="en-US" sz="2000" b="1">
              <a:solidFill>
                <a:srgbClr val="FF0000"/>
              </a:solidFill>
              <a:cs typeface="B Homa" panose="00000400000000000000" pitchFamily="2" charset="-78"/>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1"/>
          <p:cNvSpPr>
            <a:spLocks noChangeArrowheads="1"/>
          </p:cNvSpPr>
          <p:nvPr/>
        </p:nvSpPr>
        <p:spPr bwMode="auto">
          <a:xfrm>
            <a:off x="642938" y="625475"/>
            <a:ext cx="7500937"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2219325" algn="l"/>
              </a:tabLst>
              <a:defRPr>
                <a:solidFill>
                  <a:schemeClr val="tx1"/>
                </a:solidFill>
                <a:latin typeface="Arial" panose="020B0604020202020204" pitchFamily="34" charset="0"/>
                <a:cs typeface="Arial" panose="020B0604020202020204" pitchFamily="34" charset="0"/>
              </a:defRPr>
            </a:lvl1pPr>
            <a:lvl2pPr marL="742950" indent="-285750">
              <a:tabLst>
                <a:tab pos="2219325" algn="l"/>
              </a:tabLst>
              <a:defRPr>
                <a:solidFill>
                  <a:schemeClr val="tx1"/>
                </a:solidFill>
                <a:latin typeface="Arial" panose="020B0604020202020204" pitchFamily="34" charset="0"/>
                <a:cs typeface="Arial" panose="020B0604020202020204" pitchFamily="34" charset="0"/>
              </a:defRPr>
            </a:lvl2pPr>
            <a:lvl3pPr marL="1143000" indent="-228600">
              <a:tabLst>
                <a:tab pos="2219325" algn="l"/>
              </a:tabLst>
              <a:defRPr>
                <a:solidFill>
                  <a:schemeClr val="tx1"/>
                </a:solidFill>
                <a:latin typeface="Arial" panose="020B0604020202020204" pitchFamily="34" charset="0"/>
                <a:cs typeface="Arial" panose="020B0604020202020204" pitchFamily="34" charset="0"/>
              </a:defRPr>
            </a:lvl3pPr>
            <a:lvl4pPr marL="1600200" indent="-228600">
              <a:tabLst>
                <a:tab pos="2219325" algn="l"/>
              </a:tabLst>
              <a:defRPr>
                <a:solidFill>
                  <a:schemeClr val="tx1"/>
                </a:solidFill>
                <a:latin typeface="Arial" panose="020B0604020202020204" pitchFamily="34" charset="0"/>
                <a:cs typeface="Arial" panose="020B0604020202020204" pitchFamily="34" charset="0"/>
              </a:defRPr>
            </a:lvl4pPr>
            <a:lvl5pPr marL="2057400" indent="-228600">
              <a:tabLst>
                <a:tab pos="2219325"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2219325"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2219325"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2219325"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2219325" algn="l"/>
              </a:tabLst>
              <a:defRPr>
                <a:solidFill>
                  <a:schemeClr val="tx1"/>
                </a:solidFill>
                <a:latin typeface="Arial" panose="020B0604020202020204" pitchFamily="34" charset="0"/>
                <a:cs typeface="Arial" panose="020B0604020202020204" pitchFamily="34" charset="0"/>
              </a:defRPr>
            </a:lvl9pPr>
          </a:lstStyle>
          <a:p>
            <a:pPr algn="just" rtl="1">
              <a:lnSpc>
                <a:spcPct val="150000"/>
              </a:lnSpc>
            </a:pPr>
            <a:r>
              <a:rPr lang="ar-SA" altLang="en-US" sz="2000" b="1">
                <a:solidFill>
                  <a:srgbClr val="C00000"/>
                </a:solidFill>
                <a:ea typeface="Times New Roman" panose="02020603050405020304" pitchFamily="18" charset="0"/>
                <a:cs typeface="B Homa" panose="00000400000000000000" pitchFamily="2" charset="-78"/>
              </a:rPr>
              <a:t>معماری در دوره هلنی</a:t>
            </a:r>
            <a:endParaRPr lang="en-US" altLang="en-US" sz="2000">
              <a:solidFill>
                <a:srgbClr val="C00000"/>
              </a:solidFill>
              <a:ea typeface="Times New Roman" panose="02020603050405020304" pitchFamily="18" charset="0"/>
              <a:cs typeface="B Homa" panose="00000400000000000000" pitchFamily="2" charset="-78"/>
            </a:endParaRPr>
          </a:p>
          <a:p>
            <a:pPr algn="just" rtl="1">
              <a:lnSpc>
                <a:spcPct val="150000"/>
              </a:lnSpc>
            </a:pPr>
            <a:r>
              <a:rPr lang="ar-SA" altLang="en-US" sz="2000">
                <a:solidFill>
                  <a:schemeClr val="bg1"/>
                </a:solidFill>
                <a:ea typeface="Times New Roman" panose="02020603050405020304" pitchFamily="18" charset="0"/>
                <a:cs typeface="B Homa" panose="00000400000000000000" pitchFamily="2" charset="-78"/>
              </a:rPr>
              <a:t>پیروزی اسکندر مقدونی موجب گسترش تمدن و هنر یونان به سایر </a:t>
            </a:r>
            <a:r>
              <a:rPr lang="fa-IR" altLang="en-US" sz="2000">
                <a:solidFill>
                  <a:schemeClr val="bg1"/>
                </a:solidFill>
                <a:ea typeface="Times New Roman" panose="02020603050405020304" pitchFamily="18" charset="0"/>
                <a:cs typeface="B Homa" panose="00000400000000000000" pitchFamily="2" charset="-78"/>
              </a:rPr>
              <a:t>ن</a:t>
            </a:r>
            <a:r>
              <a:rPr lang="ar-SA" altLang="en-US" sz="2000">
                <a:solidFill>
                  <a:schemeClr val="bg1"/>
                </a:solidFill>
                <a:ea typeface="Times New Roman" panose="02020603050405020304" pitchFamily="18" charset="0"/>
                <a:cs typeface="B Homa" panose="00000400000000000000" pitchFamily="2" charset="-78"/>
              </a:rPr>
              <a:t>قاط گردید. تا آنجا که نیمی از جهان آنروز را زیر سلطه خود قرار داده بود و به این ترتیب هنری متبلور شد که آنرا یونانی مابی یا هلنیسم نام نهادند. پس از تسخیر مشرق زمین توسط اسکندر مقدونی ترکیبی از اندیشه ها، باورها و هنرهای غربی و شرقی پدیدار گردید. فعالیت های ساختمانی از مراکز قدیمی واقع </a:t>
            </a:r>
            <a:r>
              <a:rPr lang="ar-SA" altLang="en-US" sz="2000" u="sng">
                <a:solidFill>
                  <a:schemeClr val="bg1"/>
                </a:solidFill>
                <a:ea typeface="Times New Roman" panose="02020603050405020304" pitchFamily="18" charset="0"/>
                <a:cs typeface="B Homa" panose="00000400000000000000" pitchFamily="2" charset="-78"/>
              </a:rPr>
              <a:t>در سرزمین اصلی یونان به شهر های پر رونق پادشاهان هلنی در آسیای صغیر که مرکزیت بیشتری برای دنیای هلنی داشتند، انتقال یافت. </a:t>
            </a:r>
            <a:endParaRPr lang="fa-IR" altLang="en-US" sz="2000" u="sng">
              <a:solidFill>
                <a:schemeClr val="bg1"/>
              </a:solidFill>
              <a:ea typeface="Times New Roman" panose="02020603050405020304" pitchFamily="18" charset="0"/>
              <a:cs typeface="B Homa" panose="00000400000000000000" pitchFamily="2" charset="-78"/>
            </a:endParaRPr>
          </a:p>
          <a:p>
            <a:pPr algn="just" rtl="1">
              <a:lnSpc>
                <a:spcPct val="150000"/>
              </a:lnSpc>
            </a:pPr>
            <a:r>
              <a:rPr lang="fa-IR" altLang="en-US" sz="2000">
                <a:solidFill>
                  <a:schemeClr val="bg1"/>
                </a:solidFill>
                <a:ea typeface="Times New Roman" panose="02020603050405020304" pitchFamily="18" charset="0"/>
                <a:cs typeface="B Homa" panose="00000400000000000000" pitchFamily="2" charset="-78"/>
              </a:rPr>
              <a:t>1.</a:t>
            </a:r>
            <a:r>
              <a:rPr lang="ar-SA" altLang="en-US" sz="2000">
                <a:solidFill>
                  <a:schemeClr val="bg1"/>
                </a:solidFill>
                <a:ea typeface="Times New Roman" panose="02020603050405020304" pitchFamily="18" charset="0"/>
                <a:cs typeface="B Homa" panose="00000400000000000000" pitchFamily="2" charset="-78"/>
              </a:rPr>
              <a:t>مقیاس بزرگ</a:t>
            </a:r>
            <a:r>
              <a:rPr lang="fa-IR" altLang="en-US" sz="2000">
                <a:solidFill>
                  <a:schemeClr val="bg1"/>
                </a:solidFill>
                <a:ea typeface="Times New Roman" panose="02020603050405020304" pitchFamily="18" charset="0"/>
                <a:cs typeface="B Homa" panose="00000400000000000000" pitchFamily="2" charset="-78"/>
              </a:rPr>
              <a:t>،</a:t>
            </a:r>
            <a:r>
              <a:rPr lang="ar-SA" altLang="en-US" sz="2000">
                <a:solidFill>
                  <a:schemeClr val="bg1"/>
                </a:solidFill>
                <a:ea typeface="Times New Roman" panose="02020603050405020304" pitchFamily="18" charset="0"/>
                <a:cs typeface="B Homa" panose="00000400000000000000" pitchFamily="2" charset="-78"/>
              </a:rPr>
              <a:t>  </a:t>
            </a:r>
            <a:r>
              <a:rPr lang="fa-IR" altLang="en-US" sz="2000">
                <a:solidFill>
                  <a:schemeClr val="bg1"/>
                </a:solidFill>
                <a:ea typeface="Times New Roman" panose="02020603050405020304" pitchFamily="18" charset="0"/>
                <a:cs typeface="B Homa" panose="00000400000000000000" pitchFamily="2" charset="-78"/>
              </a:rPr>
              <a:t>2.</a:t>
            </a:r>
            <a:r>
              <a:rPr lang="ar-SA" altLang="en-US" sz="2000">
                <a:solidFill>
                  <a:schemeClr val="bg1"/>
                </a:solidFill>
                <a:ea typeface="Times New Roman" panose="02020603050405020304" pitchFamily="18" charset="0"/>
                <a:cs typeface="B Homa" panose="00000400000000000000" pitchFamily="2" charset="-78"/>
              </a:rPr>
              <a:t>گسترش استادانه فضاهای درونی از ویژگی های معماری هلنی بود. از بناهای این دوره می توان </a:t>
            </a:r>
            <a:r>
              <a:rPr lang="ar-SA" altLang="en-US" sz="2000" b="1">
                <a:solidFill>
                  <a:srgbClr val="C00000"/>
                </a:solidFill>
                <a:ea typeface="Times New Roman" panose="02020603050405020304" pitchFamily="18" charset="0"/>
                <a:cs typeface="B Homa" panose="00000400000000000000" pitchFamily="2" charset="-78"/>
              </a:rPr>
              <a:t>به معبد آپولون در دیدوما نزدیک شهر میلتوس در آسیای صغیر و تئاتر سر گشاده اپیداوروس</a:t>
            </a:r>
            <a:r>
              <a:rPr lang="ar-SA" altLang="en-US" sz="2000">
                <a:solidFill>
                  <a:schemeClr val="bg1"/>
                </a:solidFill>
                <a:ea typeface="Times New Roman" panose="02020603050405020304" pitchFamily="18" charset="0"/>
                <a:cs typeface="B Homa" panose="00000400000000000000" pitchFamily="2" charset="-78"/>
              </a:rPr>
              <a:t> اشاره کرد. </a:t>
            </a:r>
            <a:endParaRPr lang="ar-SA" altLang="en-US" sz="2000">
              <a:solidFill>
                <a:schemeClr val="bg1"/>
              </a:solidFill>
              <a:cs typeface="B Homa" panose="00000400000000000000" pitchFamily="2" charset="-78"/>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Box 1"/>
          <p:cNvSpPr txBox="1">
            <a:spLocks noChangeArrowheads="1"/>
          </p:cNvSpPr>
          <p:nvPr/>
        </p:nvSpPr>
        <p:spPr bwMode="auto">
          <a:xfrm>
            <a:off x="928688" y="1247775"/>
            <a:ext cx="728662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000">
                <a:solidFill>
                  <a:schemeClr val="bg1"/>
                </a:solidFill>
                <a:cs typeface="B Homa" panose="00000400000000000000" pitchFamily="2" charset="-78"/>
              </a:rPr>
              <a:t>شهر پرگاموم یا پرگام </a:t>
            </a:r>
            <a:r>
              <a:rPr lang="en-US" altLang="en-US" sz="2000">
                <a:solidFill>
                  <a:schemeClr val="bg1"/>
                </a:solidFill>
                <a:cs typeface="B Homa" panose="00000400000000000000" pitchFamily="2" charset="-78"/>
              </a:rPr>
              <a:t>(Pergame)</a:t>
            </a:r>
            <a:r>
              <a:rPr lang="fa-IR" altLang="en-US" sz="2000">
                <a:solidFill>
                  <a:schemeClr val="bg1"/>
                </a:solidFill>
                <a:cs typeface="B Homa" panose="00000400000000000000" pitchFamily="2" charset="-78"/>
              </a:rPr>
              <a:t> در آغاز قرن سوم قبل از میلاد یکی از مهم ترین کانون های </a:t>
            </a:r>
            <a:r>
              <a:rPr lang="fa-IR" altLang="en-US" sz="2000">
                <a:solidFill>
                  <a:srgbClr val="FF0000"/>
                </a:solidFill>
                <a:cs typeface="B Homa" panose="00000400000000000000" pitchFamily="2" charset="-78"/>
              </a:rPr>
              <a:t>فرهنگ یونانی در عصر هلنیستی </a:t>
            </a:r>
            <a:r>
              <a:rPr lang="fa-IR" altLang="en-US" sz="2000">
                <a:solidFill>
                  <a:schemeClr val="bg1"/>
                </a:solidFill>
                <a:cs typeface="B Homa" panose="00000400000000000000" pitchFamily="2" charset="-78"/>
              </a:rPr>
              <a:t>است. این شهر در </a:t>
            </a:r>
            <a:r>
              <a:rPr lang="fa-IR" altLang="en-US" sz="2000" u="sng">
                <a:solidFill>
                  <a:schemeClr val="bg1"/>
                </a:solidFill>
                <a:cs typeface="B Homa" panose="00000400000000000000" pitchFamily="2" charset="-78"/>
              </a:rPr>
              <a:t>شمال غربی آسیای صغیر </a:t>
            </a:r>
            <a:r>
              <a:rPr lang="fa-IR" altLang="en-US" sz="2000">
                <a:solidFill>
                  <a:schemeClr val="bg1"/>
                </a:solidFill>
                <a:cs typeface="B Homa" panose="00000400000000000000" pitchFamily="2" charset="-78"/>
              </a:rPr>
              <a:t>بود و دارای کتابخانه، مدارس ادبی، معبد و دژ بود. </a:t>
            </a:r>
            <a:r>
              <a:rPr lang="ar-SA" altLang="en-US" sz="2000">
                <a:solidFill>
                  <a:schemeClr val="bg1"/>
                </a:solidFill>
                <a:ea typeface="Times New Roman" panose="02020603050405020304" pitchFamily="18" charset="0"/>
                <a:cs typeface="B Homa" panose="00000400000000000000" pitchFamily="2" charset="-78"/>
              </a:rPr>
              <a:t>در این شهر به </a:t>
            </a:r>
            <a:r>
              <a:rPr lang="ar-SA" altLang="en-US" sz="2000" u="sng">
                <a:solidFill>
                  <a:schemeClr val="bg1"/>
                </a:solidFill>
                <a:ea typeface="Times New Roman" panose="02020603050405020304" pitchFamily="18" charset="0"/>
                <a:cs typeface="B Homa" panose="00000400000000000000" pitchFamily="2" charset="-78"/>
              </a:rPr>
              <a:t>تقلید از آکروپولیس آتن </a:t>
            </a:r>
            <a:r>
              <a:rPr lang="ar-SA" altLang="en-US" sz="2000">
                <a:solidFill>
                  <a:schemeClr val="bg1"/>
                </a:solidFill>
                <a:ea typeface="Times New Roman" panose="02020603050405020304" pitchFamily="18" charset="0"/>
                <a:cs typeface="B Homa" panose="00000400000000000000" pitchFamily="2" charset="-78"/>
              </a:rPr>
              <a:t>مجموعه ای بر پا گردیده که دارای معابدی برای خدایان یونانی بود از جمله  بناهای این مجموعه می توان به </a:t>
            </a:r>
            <a:r>
              <a:rPr lang="ar-SA" altLang="en-US" sz="2000" u="sng">
                <a:solidFill>
                  <a:schemeClr val="bg1"/>
                </a:solidFill>
                <a:ea typeface="Times New Roman" panose="02020603050405020304" pitchFamily="18" charset="0"/>
                <a:cs typeface="B Homa" panose="00000400000000000000" pitchFamily="2" charset="-78"/>
              </a:rPr>
              <a:t>معبد زئوس </a:t>
            </a:r>
            <a:r>
              <a:rPr lang="ar-SA" altLang="en-US" sz="2000">
                <a:solidFill>
                  <a:schemeClr val="bg1"/>
                </a:solidFill>
                <a:ea typeface="Times New Roman" panose="02020603050405020304" pitchFamily="18" charset="0"/>
                <a:cs typeface="B Homa" panose="00000400000000000000" pitchFamily="2" charset="-78"/>
              </a:rPr>
              <a:t>اشاره کرد</a:t>
            </a:r>
            <a:endParaRPr lang="fa-IR" altLang="en-US" sz="2000">
              <a:solidFill>
                <a:schemeClr val="bg1"/>
              </a:solidFill>
              <a:cs typeface="B Homa" panose="00000400000000000000" pitchFamily="2" charset="-78"/>
            </a:endParaRPr>
          </a:p>
          <a:p>
            <a:pPr algn="just" rtl="1" eaLnBrk="1" hangingPunct="1">
              <a:lnSpc>
                <a:spcPct val="150000"/>
              </a:lnSpc>
            </a:pPr>
            <a:r>
              <a:rPr lang="fa-IR" altLang="en-US" sz="2000">
                <a:solidFill>
                  <a:schemeClr val="bg1"/>
                </a:solidFill>
                <a:cs typeface="B Homa" panose="00000400000000000000" pitchFamily="2" charset="-78"/>
              </a:rPr>
              <a:t>مهمترین و بهترین آثار این دوره هنری در آسیای صغیر یافت شده است که از آن جمله پیکره </a:t>
            </a:r>
            <a:r>
              <a:rPr lang="fa-IR" altLang="en-US" sz="2000" u="sng">
                <a:solidFill>
                  <a:schemeClr val="bg1"/>
                </a:solidFill>
                <a:cs typeface="B Homa" panose="00000400000000000000" pitchFamily="2" charset="-78"/>
              </a:rPr>
              <a:t>نقش برجسته نمای شمالی معبد زئوس در پرگاموم </a:t>
            </a:r>
            <a:r>
              <a:rPr lang="fa-IR" altLang="en-US" sz="2000">
                <a:solidFill>
                  <a:schemeClr val="bg1"/>
                </a:solidFill>
                <a:cs typeface="B Homa" panose="00000400000000000000" pitchFamily="2" charset="-78"/>
              </a:rPr>
              <a:t>است. در محراب این معبد، کتیبه ای با موضوع نبرد غولان را مشاهده می کنیم که با بیانی مبالغه آمیز و حرکات و حالاتی پر تظاهر و تحرک اجرا شده است.</a:t>
            </a:r>
            <a:endParaRPr lang="en-US" altLang="en-US" sz="2000">
              <a:solidFill>
                <a:schemeClr val="bg1"/>
              </a:solidFill>
              <a:cs typeface="B Homa" panose="00000400000000000000" pitchFamily="2" charset="-78"/>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descr="DSC0142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7"/>
          <p:cNvGrpSpPr>
            <a:grpSpLocks/>
          </p:cNvGrpSpPr>
          <p:nvPr/>
        </p:nvGrpSpPr>
        <p:grpSpPr bwMode="auto">
          <a:xfrm>
            <a:off x="938213" y="214313"/>
            <a:ext cx="6634162" cy="6437312"/>
            <a:chOff x="1295400" y="142852"/>
            <a:chExt cx="6634186" cy="6437033"/>
          </a:xfrm>
        </p:grpSpPr>
        <p:pic>
          <p:nvPicPr>
            <p:cNvPr id="12291" name="Picture 1" descr="map-of-greece.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42852"/>
              <a:ext cx="6634186" cy="643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143385" y="214286"/>
              <a:ext cx="857253" cy="285738"/>
            </a:xfrm>
            <a:prstGeom prst="rect">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ectangle 3"/>
            <p:cNvSpPr/>
            <p:nvPr/>
          </p:nvSpPr>
          <p:spPr>
            <a:xfrm>
              <a:off x="1428750" y="1000065"/>
              <a:ext cx="857253" cy="285738"/>
            </a:xfrm>
            <a:prstGeom prst="rect">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p:cNvSpPr/>
            <p:nvPr/>
          </p:nvSpPr>
          <p:spPr>
            <a:xfrm>
              <a:off x="6715145" y="2500187"/>
              <a:ext cx="857253" cy="285738"/>
            </a:xfrm>
            <a:prstGeom prst="rect">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p:cNvSpPr/>
            <p:nvPr/>
          </p:nvSpPr>
          <p:spPr>
            <a:xfrm>
              <a:off x="4643449" y="6214776"/>
              <a:ext cx="1714506" cy="285738"/>
            </a:xfrm>
            <a:prstGeom prst="rect">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p:cNvSpPr/>
            <p:nvPr/>
          </p:nvSpPr>
          <p:spPr>
            <a:xfrm>
              <a:off x="4572012" y="2643056"/>
              <a:ext cx="857253" cy="357173"/>
            </a:xfrm>
            <a:prstGeom prst="rect">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 descr="DSC01359.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7188" y="285750"/>
            <a:ext cx="8501062" cy="637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 descr="DSC0140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4313" y="214313"/>
            <a:ext cx="8643937" cy="648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DSC01387.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6" descr="DSC0132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
          <p:cNvSpPr>
            <a:spLocks noChangeArrowheads="1"/>
          </p:cNvSpPr>
          <p:nvPr/>
        </p:nvSpPr>
        <p:spPr bwMode="auto">
          <a:xfrm>
            <a:off x="2362200" y="1589088"/>
            <a:ext cx="4572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a-IR" altLang="en-US" sz="4400" b="1">
                <a:solidFill>
                  <a:srgbClr val="002060"/>
                </a:solidFill>
                <a:cs typeface="B Arshia" panose="00000400000000000000" pitchFamily="2" charset="-78"/>
              </a:rPr>
              <a:t>ارائه دهنده خدمات :</a:t>
            </a:r>
            <a:br>
              <a:rPr lang="fa-IR" altLang="en-US" sz="4400" b="1">
                <a:solidFill>
                  <a:srgbClr val="002060"/>
                </a:solidFill>
                <a:cs typeface="B Arshia" panose="00000400000000000000" pitchFamily="2" charset="-78"/>
              </a:rPr>
            </a:br>
            <a:r>
              <a:rPr lang="fa-IR" altLang="en-US" sz="4400" b="1">
                <a:solidFill>
                  <a:srgbClr val="002060"/>
                </a:solidFill>
                <a:cs typeface="B Arshia" panose="00000400000000000000" pitchFamily="2" charset="-78"/>
              </a:rPr>
              <a:t>طراحی معماری</a:t>
            </a:r>
            <a:endParaRPr lang="en-US" altLang="en-US" sz="4400" b="1">
              <a:solidFill>
                <a:srgbClr val="002060"/>
              </a:solidFill>
              <a:cs typeface="B Arshia" panose="00000400000000000000" pitchFamily="2" charset="-78"/>
            </a:endParaRPr>
          </a:p>
          <a:p>
            <a:pPr algn="ctr" eaLnBrk="1" hangingPunct="1"/>
            <a:r>
              <a:rPr lang="fa-IR" altLang="en-US" sz="4400" b="1">
                <a:solidFill>
                  <a:srgbClr val="002060"/>
                </a:solidFill>
                <a:cs typeface="B Arshia" panose="00000400000000000000" pitchFamily="2" charset="-78"/>
              </a:rPr>
              <a:t> مدلینگ</a:t>
            </a:r>
            <a:br>
              <a:rPr lang="fa-IR" altLang="en-US" sz="4400" b="1">
                <a:solidFill>
                  <a:srgbClr val="002060"/>
                </a:solidFill>
                <a:cs typeface="B Arshia" panose="00000400000000000000" pitchFamily="2" charset="-78"/>
              </a:rPr>
            </a:br>
            <a:r>
              <a:rPr lang="fa-IR" altLang="en-US" sz="4400" b="1">
                <a:solidFill>
                  <a:srgbClr val="002060"/>
                </a:solidFill>
                <a:cs typeface="B Arshia" panose="00000400000000000000" pitchFamily="2" charset="-78"/>
              </a:rPr>
              <a:t> پرزانته</a:t>
            </a:r>
            <a:br>
              <a:rPr lang="fa-IR" altLang="en-US" sz="4400" b="1">
                <a:solidFill>
                  <a:srgbClr val="002060"/>
                </a:solidFill>
                <a:cs typeface="B Arshia" panose="00000400000000000000" pitchFamily="2" charset="-78"/>
              </a:rPr>
            </a:br>
            <a:r>
              <a:rPr lang="fa-IR" altLang="en-US" sz="4400" b="1">
                <a:solidFill>
                  <a:srgbClr val="002060"/>
                </a:solidFill>
                <a:cs typeface="B Arshia" panose="00000400000000000000" pitchFamily="2" charset="-78"/>
              </a:rPr>
              <a:t>رساله</a:t>
            </a:r>
            <a:r>
              <a:rPr lang="fa-IR" altLang="en-US" sz="4400" b="1">
                <a:cs typeface="B Arshia" panose="00000400000000000000" pitchFamily="2" charset="-78"/>
              </a:rPr>
              <a:t/>
            </a:r>
            <a:br>
              <a:rPr lang="fa-IR" altLang="en-US" sz="4400" b="1">
                <a:cs typeface="B Arshia" panose="00000400000000000000" pitchFamily="2" charset="-78"/>
              </a:rPr>
            </a:br>
            <a:r>
              <a:rPr lang="fa-IR" altLang="en-US" sz="4400" b="1">
                <a:solidFill>
                  <a:srgbClr val="800000"/>
                </a:solidFill>
                <a:cs typeface="B Arshia" panose="00000400000000000000" pitchFamily="2" charset="-78"/>
              </a:rPr>
              <a:t>مهندس کاویانی</a:t>
            </a:r>
            <a:br>
              <a:rPr lang="fa-IR" altLang="en-US" sz="4400" b="1">
                <a:solidFill>
                  <a:srgbClr val="800000"/>
                </a:solidFill>
                <a:cs typeface="B Arshia" panose="00000400000000000000" pitchFamily="2" charset="-78"/>
              </a:rPr>
            </a:br>
            <a:r>
              <a:rPr lang="fa-IR" altLang="en-US" sz="3200" b="1">
                <a:solidFill>
                  <a:srgbClr val="800000"/>
                </a:solidFill>
                <a:cs typeface="B Davat" panose="00000400000000000000" pitchFamily="2" charset="-78"/>
              </a:rPr>
              <a:t>09137299517</a:t>
            </a:r>
            <a:endParaRPr lang="en-US" altLang="en-US" sz="3200" b="1">
              <a:solidFill>
                <a:srgbClr val="800000"/>
              </a:solidFill>
            </a:endParaRPr>
          </a:p>
        </p:txBody>
      </p:sp>
      <p:sp>
        <p:nvSpPr>
          <p:cNvPr id="90115" name="Rectangle 2"/>
          <p:cNvSpPr>
            <a:spLocks noChangeArrowheads="1"/>
          </p:cNvSpPr>
          <p:nvPr/>
        </p:nvSpPr>
        <p:spPr bwMode="auto">
          <a:xfrm>
            <a:off x="1860550" y="58738"/>
            <a:ext cx="63182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a-IR" altLang="en-US" sz="9600">
                <a:solidFill>
                  <a:srgbClr val="800000"/>
                </a:solidFill>
                <a:cs typeface="B Arshia" panose="00000400000000000000" pitchFamily="2" charset="-78"/>
              </a:rPr>
              <a:t>دپارتمان معماری ناربن</a:t>
            </a:r>
            <a:endParaRPr lang="en-US" altLang="en-US" sz="9600">
              <a:solidFill>
                <a:srgbClr val="800000"/>
              </a:solidFill>
              <a:cs typeface="B Arshia" panose="00000400000000000000" pitchFamily="2" charset="-7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1"/>
          <p:cNvSpPr txBox="1">
            <a:spLocks noChangeArrowheads="1"/>
          </p:cNvSpPr>
          <p:nvPr/>
        </p:nvSpPr>
        <p:spPr bwMode="auto">
          <a:xfrm>
            <a:off x="539750" y="1600200"/>
            <a:ext cx="83185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fa-IR" altLang="en-US" sz="2000" b="1">
                <a:solidFill>
                  <a:schemeClr val="bg1"/>
                </a:solidFill>
                <a:latin typeface="Calibri" panose="020F0502020204030204" pitchFamily="34" charset="0"/>
                <a:cs typeface="B Homa" panose="00000400000000000000" pitchFamily="2" charset="-78"/>
              </a:rPr>
              <a:t>بر اساس تقسيمات جغرافياي تاريخي، يونان باستان سه ناحيه مهم را در بر مي گرفته است:</a:t>
            </a:r>
          </a:p>
          <a:p>
            <a:pPr algn="just" rtl="1" eaLnBrk="1" hangingPunct="1">
              <a:lnSpc>
                <a:spcPct val="150000"/>
              </a:lnSpc>
            </a:pPr>
            <a:endParaRPr lang="en-US" altLang="en-US" sz="2000" b="1">
              <a:solidFill>
                <a:schemeClr val="bg1"/>
              </a:solidFill>
              <a:latin typeface="Calibri" panose="020F0502020204030204" pitchFamily="34" charset="0"/>
              <a:cs typeface="B Homa" panose="00000400000000000000" pitchFamily="2" charset="-78"/>
            </a:endParaRPr>
          </a:p>
          <a:p>
            <a:pPr algn="just" rtl="1" eaLnBrk="1" hangingPunct="1">
              <a:lnSpc>
                <a:spcPct val="150000"/>
              </a:lnSpc>
            </a:pPr>
            <a:r>
              <a:rPr lang="fa-IR" altLang="en-US" sz="2000">
                <a:solidFill>
                  <a:schemeClr val="bg1"/>
                </a:solidFill>
                <a:latin typeface="Calibri" panose="020F0502020204030204" pitchFamily="34" charset="0"/>
                <a:cs typeface="B Homa" panose="00000400000000000000" pitchFamily="2" charset="-78"/>
              </a:rPr>
              <a:t>1. بخش جنوبي شبه جزيره بالكان.</a:t>
            </a:r>
            <a:endParaRPr lang="en-US" altLang="en-US" sz="2000">
              <a:solidFill>
                <a:schemeClr val="bg1"/>
              </a:solidFill>
              <a:latin typeface="Calibri" panose="020F0502020204030204" pitchFamily="34" charset="0"/>
              <a:cs typeface="B Homa" panose="00000400000000000000" pitchFamily="2" charset="-78"/>
            </a:endParaRPr>
          </a:p>
          <a:p>
            <a:pPr algn="just" rtl="1" eaLnBrk="1" hangingPunct="1">
              <a:lnSpc>
                <a:spcPct val="150000"/>
              </a:lnSpc>
            </a:pPr>
            <a:r>
              <a:rPr lang="fa-IR" altLang="en-US" sz="2000">
                <a:solidFill>
                  <a:schemeClr val="bg1"/>
                </a:solidFill>
                <a:latin typeface="Calibri" panose="020F0502020204030204" pitchFamily="34" charset="0"/>
                <a:cs typeface="B Homa" panose="00000400000000000000" pitchFamily="2" charset="-78"/>
              </a:rPr>
              <a:t>2.  جزاير واقع در درياي اژه، معروف به جزاير ايوني.</a:t>
            </a:r>
            <a:endParaRPr lang="en-US" altLang="en-US" sz="2000">
              <a:solidFill>
                <a:schemeClr val="bg1"/>
              </a:solidFill>
              <a:latin typeface="Calibri" panose="020F0502020204030204" pitchFamily="34" charset="0"/>
              <a:cs typeface="B Homa" panose="00000400000000000000" pitchFamily="2" charset="-78"/>
            </a:endParaRPr>
          </a:p>
          <a:p>
            <a:pPr algn="just" rtl="1" eaLnBrk="1" hangingPunct="1">
              <a:lnSpc>
                <a:spcPct val="150000"/>
              </a:lnSpc>
            </a:pPr>
            <a:r>
              <a:rPr lang="fa-IR" altLang="en-US" sz="2000">
                <a:solidFill>
                  <a:schemeClr val="bg1"/>
                </a:solidFill>
                <a:latin typeface="Calibri" panose="020F0502020204030204" pitchFamily="34" charset="0"/>
                <a:cs typeface="B Homa" panose="00000400000000000000" pitchFamily="2" charset="-78"/>
              </a:rPr>
              <a:t>3. كرانه هاي غربي آسياي صغير كه در تاريخ اقتصادي و اقتدار سياسي يونان اهميت فوق العاده اي داشته اند.</a:t>
            </a:r>
            <a:endParaRPr lang="en-US" altLang="en-US" sz="2000">
              <a:solidFill>
                <a:schemeClr val="bg1"/>
              </a:solidFill>
              <a:latin typeface="Calibri" panose="020F0502020204030204" pitchFamily="34" charset="0"/>
              <a:cs typeface="B Homa" panose="00000400000000000000" pitchFamily="2" charset="-78"/>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3756</TotalTime>
  <Words>4614</Words>
  <Application>Microsoft Office PowerPoint</Application>
  <PresentationFormat>On-screen Show (4:3)</PresentationFormat>
  <Paragraphs>201</Paragraphs>
  <Slides>84</Slides>
  <Notes>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84</vt:i4>
      </vt:variant>
    </vt:vector>
  </HeadingPairs>
  <TitlesOfParts>
    <vt:vector size="97" baseType="lpstr">
      <vt:lpstr>Arial</vt:lpstr>
      <vt:lpstr>Century Gothic</vt:lpstr>
      <vt:lpstr>Wingdings 3</vt:lpstr>
      <vt:lpstr>Calibri</vt:lpstr>
      <vt:lpstr>Tahoma</vt:lpstr>
      <vt:lpstr>B Titr</vt:lpstr>
      <vt:lpstr>Times New Roman</vt:lpstr>
      <vt:lpstr>Traditional Arabic</vt:lpstr>
      <vt:lpstr>Titr</vt:lpstr>
      <vt:lpstr>B Homa</vt:lpstr>
      <vt:lpstr>B Arshia</vt:lpstr>
      <vt:lpstr>B Davat</vt:lpstr>
      <vt:lpstr>Ion</vt:lpstr>
      <vt:lpstr>PowerPoint Presentation</vt:lpstr>
      <vt:lpstr>PowerPoint Presentation</vt:lpstr>
      <vt:lpstr>نرم افزار حسابداری و خرید و فروش پریال</vt:lpstr>
      <vt:lpstr>نرم افزار حسابداری و خرید و فروش پریال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گنج خانه اسفنیاس در دلفی،530ق.م.</vt:lpstr>
      <vt:lpstr>معبد هرا در ساموس  جزو اولین معابد به سبک دوریک است. </vt:lpstr>
      <vt:lpstr>PowerPoint Presentation</vt:lpstr>
      <vt:lpstr>PowerPoint Presentation</vt:lpstr>
      <vt:lpstr>PowerPoint Presentation</vt:lpstr>
      <vt:lpstr>PowerPoint Presentation</vt:lpstr>
      <vt:lpstr>معبد آرتمیس در افسوس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Sony Electronics,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Sony Customer</dc:creator>
  <cp:lastModifiedBy>ziarati</cp:lastModifiedBy>
  <cp:revision>282</cp:revision>
  <dcterms:created xsi:type="dcterms:W3CDTF">2010-02-19T05:27:16Z</dcterms:created>
  <dcterms:modified xsi:type="dcterms:W3CDTF">2017-02-07T05:13:52Z</dcterms:modified>
</cp:coreProperties>
</file>